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5" r:id="rId9"/>
    <p:sldId id="261" r:id="rId10"/>
    <p:sldId id="264" r:id="rId11"/>
    <p:sldId id="266" r:id="rId12"/>
    <p:sldId id="262" r:id="rId13"/>
    <p:sldId id="263" r:id="rId14"/>
    <p:sldId id="259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06E680-6A26-9C48-87BF-4368862B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8F6-F979-A948-9E97-51A38426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C9482-4942-9A42-9B6B-9A6D0C3F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BD93E-E334-794F-AAA4-ED2738BD9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2F737-FC71-3D41-A122-65FFC91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97691-9973-4B46-AE83-6A5F333C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99189-E24D-B94A-A884-A8AF80D2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39EF-4096-1A49-9AD4-0655F121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AF70-1E65-534B-9153-913A0A9E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CE82-C65F-6B43-ABA4-3EB66445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9C77-D8D0-FB43-910C-1F490306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FDC7-F78C-EE40-982D-9189AE7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DA1A7-5913-1444-B7D0-0B55BA2D7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5413-85D9-A548-83D7-268A900C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033B9-EFDB-514F-8EDA-0D81C8C4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C90F-E680-5346-AB4F-97427157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2FA6-882C-6645-8A51-A07C0F71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55C273-3410-C447-B8B7-5FDFF0F32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5C75-2456-E24C-A74E-E3F68183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08F-63CC-1B4E-947D-0F735476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3A58-FFD8-4940-A7F0-8B2B57C9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6D3E-6D5E-D349-938B-E0B3301A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6C36-FD1B-BE4B-974D-B33D0A7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CD9A-4C4D-C04D-B628-4D6821CF9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6D619-9256-5342-BA68-AA592831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52CD-DA0F-E044-884E-A857BA13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1647-D227-6B41-9AD6-182E7AE9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12F90-7608-D14B-BE6C-B6E7C3BF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F2DD4F-54D8-DF4E-89F0-75242AE7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5F1-41C9-F741-ABCA-148F72FF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B0D0-CB2A-5B49-AFAE-C401DC85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FA190-6116-CE4E-880A-2A5FD5E9F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6A325-B878-6048-96EA-AD37D914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4E63-81BD-D34E-9FB6-590D87A2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2F3FA-6596-F141-A53F-FDEC5D0F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86C4-8A82-2E47-BA0A-3B4FD275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AD30-26CB-894D-B249-16631B50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E37DF-FCA3-9345-8F1B-3B2DEECC3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A7F32-108C-0147-BF1C-151D18579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A79B9-C154-E741-8BC5-8B95F0D2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A23CC-9985-5B43-B4F5-7A65FBB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89551-72F1-6A40-B02D-98C9990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ACEE8-777A-5940-9519-1D826BC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0DEB-C558-DB4D-9DBB-60DA77C0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A75B9-E07E-614C-9F6C-7943A325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482A-9624-104B-AFF8-5DE40120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9DE2-8332-1E4D-806B-6DDB7838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0AD24-3C30-D545-822F-3EF5F7FE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1DBBA-BE87-D441-B84D-D8F2DAF1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A5FB-A616-8D45-9939-E7B3346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ADA5-6E94-DB46-948A-CE55B225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03E3-1AEE-0E46-A78B-8B092563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0A59D-5684-1941-8033-29499AF5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289D9-B751-654C-8849-B701A52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2888-A517-7A40-9678-F86659CA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86589-428D-8542-B91B-AA693B17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9A89C3-E6FA-684D-8BAE-1760B34F554E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1C330-0F02-8249-82EC-9F3A278C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3E27E-2040-824D-B637-1C07F3E0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629B-BAF4-A343-8BF1-1572AB380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71DC17-4A50-5F49-AEC7-C955C81B92E5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F82B-A72E-B848-BB19-0207CDE4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8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20FE-B066-7C49-9BDF-AF56CC19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B8F8C4-05A7-DC4E-8BB7-4202EC4AC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6F54A4B-B617-B54F-B600-5EFC28C265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6147" y="185741"/>
            <a:ext cx="9613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DA4-D291-4B42-B1AF-848E941EB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IX Hearing Officer (Decision Maker)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7951D-6AED-F64B-AB8D-89218E91D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27209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DF7F-6F8B-B9C8-E18D-FBC2E1DB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Preponderance of 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72F8-4B29-162C-2F74-022752E8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likely than not that consent was not present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likely than not that incapacitation was at play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More likely than not that the action/behavior took place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50% plus a feather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5930-C40E-35FA-B242-C78BEA80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Acknowledging and Challenging Implicit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D05D-E3AE-5EDE-1E6E-090BEFFD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Stereotypes</a:t>
            </a:r>
          </a:p>
          <a:p>
            <a:pPr marL="0" indent="0">
              <a:buNone/>
            </a:pPr>
            <a:r>
              <a:rPr lang="en-US" dirty="0"/>
              <a:t>Confirmation bias</a:t>
            </a:r>
          </a:p>
          <a:p>
            <a:pPr marL="0" indent="0">
              <a:buNone/>
            </a:pPr>
            <a:r>
              <a:rPr lang="en-US" dirty="0"/>
              <a:t>Personal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with objectivity</a:t>
            </a:r>
          </a:p>
          <a:p>
            <a:pPr marL="0" indent="0">
              <a:buNone/>
            </a:pPr>
            <a:r>
              <a:rPr lang="en-US" dirty="0"/>
              <a:t>Listen actively, impartially, and openly</a:t>
            </a:r>
          </a:p>
          <a:p>
            <a:pPr marL="0" indent="0">
              <a:buNone/>
            </a:pPr>
            <a:r>
              <a:rPr lang="en-US" dirty="0"/>
              <a:t>Acknowledge when you cannot be impartial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1B80-FCF8-E1B1-2FFC-D70E07C3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7742-7CAC-2268-25ED-58E9C6DF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Tendency to avoid discomfort that comes from disagreement</a:t>
            </a:r>
          </a:p>
          <a:p>
            <a:pPr marL="0" indent="0">
              <a:buNone/>
            </a:pPr>
            <a:r>
              <a:rPr lang="en-US" dirty="0"/>
              <a:t>- Engage in meaningful and respectful dialogue with colleagues</a:t>
            </a:r>
          </a:p>
          <a:p>
            <a:pPr marL="0" indent="0">
              <a:buNone/>
            </a:pPr>
            <a:r>
              <a:rPr lang="en-US" dirty="0"/>
              <a:t>- Decisions are based on majority</a:t>
            </a:r>
          </a:p>
          <a:p>
            <a:pPr marL="0" indent="0">
              <a:buNone/>
            </a:pPr>
            <a:r>
              <a:rPr lang="en-US" dirty="0"/>
              <a:t>- Dissent is welcome</a:t>
            </a:r>
          </a:p>
        </p:txBody>
      </p:sp>
    </p:spTree>
    <p:extLst>
      <p:ext uri="{BB962C8B-B14F-4D97-AF65-F5344CB8AC3E}">
        <p14:creationId xmlns:p14="http://schemas.microsoft.com/office/powerpoint/2010/main" val="369778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0359-4C22-695E-C2C6-61801BA6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292F-C040-45AB-0661-6E737FE4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Must be provided for all decisions</a:t>
            </a:r>
          </a:p>
          <a:p>
            <a:pPr>
              <a:buFontTx/>
              <a:buChar char="-"/>
            </a:pPr>
            <a:r>
              <a:rPr lang="en-US" sz="2400" dirty="0"/>
              <a:t>What evidence was determined relevant/irrelevant</a:t>
            </a:r>
          </a:p>
          <a:p>
            <a:pPr>
              <a:buFontTx/>
              <a:buChar char="-"/>
            </a:pPr>
            <a:r>
              <a:rPr lang="en-US" sz="2400" dirty="0"/>
              <a:t>Consent &amp; Incapacitation Determination</a:t>
            </a:r>
          </a:p>
          <a:p>
            <a:pPr>
              <a:buFontTx/>
              <a:buChar char="-"/>
            </a:pPr>
            <a:r>
              <a:rPr lang="en-US" sz="2400" dirty="0"/>
              <a:t>Credibility Assessment</a:t>
            </a:r>
          </a:p>
          <a:p>
            <a:pPr>
              <a:buFontTx/>
              <a:buChar char="-"/>
            </a:pPr>
            <a:r>
              <a:rPr lang="en-US" sz="2400" dirty="0"/>
              <a:t>Policy Findings</a:t>
            </a:r>
          </a:p>
          <a:p>
            <a:pPr>
              <a:buFontTx/>
              <a:buChar char="-"/>
            </a:pPr>
            <a:r>
              <a:rPr lang="en-US" sz="2400" dirty="0"/>
              <a:t>Recommendation of Outcomes / Sanctions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2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7984-DF80-EE8D-0EA5-5759E458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CF72-C9D3-08C3-6B22-C3ABA6AE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Trauma-Informed Guide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Decision Maker Guide to the Process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Credibility Assessment Checklist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Decision Maker Checklist in Preparation for Hearing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Script &amp; Procedural Roadmap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8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E05D-5076-66DC-CF81-BDF8768B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Self-Care</a:t>
            </a:r>
          </a:p>
        </p:txBody>
      </p:sp>
      <p:pic>
        <p:nvPicPr>
          <p:cNvPr id="5" name="Content Placeholder 4" descr="Close up of an olive branch on a sunset">
            <a:extLst>
              <a:ext uri="{FF2B5EF4-FFF2-40B4-BE49-F238E27FC236}">
                <a16:creationId xmlns:a16="http://schemas.microsoft.com/office/drawing/2014/main" id="{03E93C58-3D76-CE5E-DC7A-83248B7D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26" y="1443962"/>
            <a:ext cx="6520255" cy="4351338"/>
          </a:xfrm>
        </p:spPr>
      </p:pic>
    </p:spTree>
    <p:extLst>
      <p:ext uri="{BB962C8B-B14F-4D97-AF65-F5344CB8AC3E}">
        <p14:creationId xmlns:p14="http://schemas.microsoft.com/office/powerpoint/2010/main" val="256171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CB6B-F38B-DF8A-E24C-DAA121C80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2" y="1497267"/>
            <a:ext cx="7315199" cy="2387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917F3-A8EC-BCAA-0A8A-46262AC8C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367E-DF85-5B48-ABDA-7F8FDCCF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41B7-01DA-6A42-8344-CD743409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Role of Hearing Officer</a:t>
            </a:r>
          </a:p>
          <a:p>
            <a:r>
              <a:rPr lang="en-US" sz="2400" dirty="0"/>
              <a:t>Overview of Title IX Process</a:t>
            </a:r>
          </a:p>
          <a:p>
            <a:r>
              <a:rPr lang="en-US" sz="2400" dirty="0"/>
              <a:t>Hearing Process</a:t>
            </a:r>
          </a:p>
          <a:p>
            <a:r>
              <a:rPr lang="en-US" sz="2400" dirty="0"/>
              <a:t>Guidance on Questioning</a:t>
            </a:r>
          </a:p>
          <a:p>
            <a:r>
              <a:rPr lang="en-US" sz="2400" dirty="0"/>
              <a:t>Evidence Review &amp; Preponderance of the Evidence</a:t>
            </a:r>
          </a:p>
          <a:p>
            <a:r>
              <a:rPr lang="en-US" sz="2400" dirty="0"/>
              <a:t>Credibility Assessment</a:t>
            </a:r>
          </a:p>
          <a:p>
            <a:r>
              <a:rPr lang="en-US" sz="2400" dirty="0"/>
              <a:t>Groupthink &amp; Bias</a:t>
            </a:r>
          </a:p>
          <a:p>
            <a:r>
              <a:rPr lang="en-US" sz="2400" dirty="0"/>
              <a:t>Determination &amp; Rationale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EE20-42B9-8339-4B41-BC363D09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Hearing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6799-8A88-A7F0-F382-FE388BA2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Remain impartial</a:t>
            </a:r>
          </a:p>
          <a:p>
            <a:endParaRPr lang="en-US" sz="2400" dirty="0"/>
          </a:p>
          <a:p>
            <a:r>
              <a:rPr lang="en-US" sz="2400" dirty="0"/>
              <a:t>Understand the policy </a:t>
            </a:r>
          </a:p>
          <a:p>
            <a:endParaRPr lang="en-US" sz="2400" dirty="0"/>
          </a:p>
          <a:p>
            <a:r>
              <a:rPr lang="en-US" sz="2400" dirty="0"/>
              <a:t>Review all information available</a:t>
            </a:r>
          </a:p>
          <a:p>
            <a:endParaRPr lang="en-US" sz="2400" dirty="0"/>
          </a:p>
          <a:p>
            <a:r>
              <a:rPr lang="en-US" sz="2400" dirty="0"/>
              <a:t>Develop questions for greater understanding</a:t>
            </a:r>
          </a:p>
          <a:p>
            <a:endParaRPr lang="en-US" sz="2400" dirty="0"/>
          </a:p>
          <a:p>
            <a:r>
              <a:rPr lang="en-US" sz="2400" dirty="0"/>
              <a:t>Engage in open discussions with colleagues</a:t>
            </a:r>
          </a:p>
          <a:p>
            <a:endParaRPr lang="en-US" sz="2400" dirty="0"/>
          </a:p>
          <a:p>
            <a:r>
              <a:rPr lang="en-US" sz="2400" dirty="0"/>
              <a:t>Weigh the evidence &amp; assess credibility</a:t>
            </a:r>
          </a:p>
          <a:p>
            <a:endParaRPr lang="en-US" sz="2400" dirty="0"/>
          </a:p>
          <a:p>
            <a:r>
              <a:rPr lang="en-US" sz="2400" dirty="0"/>
              <a:t>Determine findings &amp; recommend sanctions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319B-219B-26B5-E856-566AB15C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FD6F-06D3-962B-D103-F2F91537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400" dirty="0"/>
              <a:t>Address immediate safety concerns</a:t>
            </a:r>
          </a:p>
          <a:p>
            <a:pPr marL="342900" indent="-342900">
              <a:buAutoNum type="arabicPeriod"/>
            </a:pPr>
            <a:r>
              <a:rPr lang="en-US" sz="1400" dirty="0"/>
              <a:t>Provide resources, support and reporting options to  complainant</a:t>
            </a:r>
          </a:p>
          <a:p>
            <a:pPr marL="342900" indent="-342900">
              <a:buAutoNum type="arabicPeriod"/>
            </a:pPr>
            <a:r>
              <a:rPr lang="en-US" sz="1400" dirty="0"/>
              <a:t>Inquiry is conducted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Collection of available information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Determination of risk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Jurisdiction / Dismissal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C5C75-5BD5-4623-88A0-39B0F21C604C}"/>
              </a:ext>
            </a:extLst>
          </p:cNvPr>
          <p:cNvSpPr txBox="1"/>
          <p:nvPr/>
        </p:nvSpPr>
        <p:spPr>
          <a:xfrm>
            <a:off x="99682" y="3648426"/>
            <a:ext cx="2189477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Request for Formal Resolution / Receipt of Formal Report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AB2B8E-1F41-A568-197A-6B73A72BBA7D}"/>
              </a:ext>
            </a:extLst>
          </p:cNvPr>
          <p:cNvCxnSpPr>
            <a:cxnSpLocks/>
          </p:cNvCxnSpPr>
          <p:nvPr/>
        </p:nvCxnSpPr>
        <p:spPr>
          <a:xfrm>
            <a:off x="2289159" y="4110091"/>
            <a:ext cx="2882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B1D837-75C5-22F4-EB52-07BF9E15D89A}"/>
              </a:ext>
            </a:extLst>
          </p:cNvPr>
          <p:cNvSpPr txBox="1"/>
          <p:nvPr/>
        </p:nvSpPr>
        <p:spPr>
          <a:xfrm>
            <a:off x="2639757" y="3803123"/>
            <a:ext cx="1545715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Dismissal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Determination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7D618A-07CF-C85F-0EE7-1BE2EAB486E2}"/>
              </a:ext>
            </a:extLst>
          </p:cNvPr>
          <p:cNvCxnSpPr/>
          <p:nvPr/>
        </p:nvCxnSpPr>
        <p:spPr>
          <a:xfrm flipV="1">
            <a:off x="4185472" y="4126288"/>
            <a:ext cx="20649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C853CB-B220-F109-266B-6CCFF81683B7}"/>
              </a:ext>
            </a:extLst>
          </p:cNvPr>
          <p:cNvSpPr txBox="1"/>
          <p:nvPr/>
        </p:nvSpPr>
        <p:spPr>
          <a:xfrm>
            <a:off x="4460664" y="3747491"/>
            <a:ext cx="2617646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Notice is given –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Advisors assigned /chosen &amp; Investigators assigned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626074-E241-0BB5-3F24-8A1CAAEAC2D3}"/>
              </a:ext>
            </a:extLst>
          </p:cNvPr>
          <p:cNvCxnSpPr/>
          <p:nvPr/>
        </p:nvCxnSpPr>
        <p:spPr>
          <a:xfrm flipV="1">
            <a:off x="7078310" y="4205512"/>
            <a:ext cx="275192" cy="3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2AA2B5-050B-1E62-82BA-A87EE7E8E923}"/>
              </a:ext>
            </a:extLst>
          </p:cNvPr>
          <p:cNvSpPr txBox="1"/>
          <p:nvPr/>
        </p:nvSpPr>
        <p:spPr>
          <a:xfrm>
            <a:off x="7428908" y="3803980"/>
            <a:ext cx="1634549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Investigation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Draft Report Submitted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7F04FB-19E4-41FB-92BC-D8B197B14170}"/>
              </a:ext>
            </a:extLst>
          </p:cNvPr>
          <p:cNvCxnSpPr/>
          <p:nvPr/>
        </p:nvCxnSpPr>
        <p:spPr>
          <a:xfrm>
            <a:off x="8120630" y="4785202"/>
            <a:ext cx="0" cy="492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BDACC0-E09B-447B-AD72-25B0FD180EBB}"/>
              </a:ext>
            </a:extLst>
          </p:cNvPr>
          <p:cNvSpPr txBox="1"/>
          <p:nvPr/>
        </p:nvSpPr>
        <p:spPr>
          <a:xfrm>
            <a:off x="6491061" y="5320575"/>
            <a:ext cx="2575010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Draft Report Reviewed &amp; Follow up Completed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Formal Report Submitted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9C50B-CEB3-8C0F-5E8A-228C3DA045FE}"/>
              </a:ext>
            </a:extLst>
          </p:cNvPr>
          <p:cNvCxnSpPr/>
          <p:nvPr/>
        </p:nvCxnSpPr>
        <p:spPr>
          <a:xfrm flipH="1">
            <a:off x="5884377" y="5601101"/>
            <a:ext cx="516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20BC04-9D41-B207-36EE-BF658AA65748}"/>
              </a:ext>
            </a:extLst>
          </p:cNvPr>
          <p:cNvSpPr txBox="1"/>
          <p:nvPr/>
        </p:nvSpPr>
        <p:spPr>
          <a:xfrm>
            <a:off x="3951467" y="5244771"/>
            <a:ext cx="1852489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Determination of Hearing &amp;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Hearing Prep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3B4FDB-283D-7BF8-5D7B-B9C17E160771}"/>
              </a:ext>
            </a:extLst>
          </p:cNvPr>
          <p:cNvCxnSpPr/>
          <p:nvPr/>
        </p:nvCxnSpPr>
        <p:spPr>
          <a:xfrm flipH="1">
            <a:off x="3412614" y="5706436"/>
            <a:ext cx="538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C3CDD1-FF6B-6C0F-A920-CD71D3AB4787}"/>
              </a:ext>
            </a:extLst>
          </p:cNvPr>
          <p:cNvSpPr txBox="1"/>
          <p:nvPr/>
        </p:nvSpPr>
        <p:spPr>
          <a:xfrm>
            <a:off x="1871321" y="5043576"/>
            <a:ext cx="1487676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Hearing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Responsibility &amp; Sanctions Determined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D5C239-2A67-12C5-89F8-9BA689748B0A}"/>
              </a:ext>
            </a:extLst>
          </p:cNvPr>
          <p:cNvCxnSpPr/>
          <p:nvPr/>
        </p:nvCxnSpPr>
        <p:spPr>
          <a:xfrm flipH="1">
            <a:off x="1274475" y="5643740"/>
            <a:ext cx="5353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325383-B14C-C309-15B0-5A7F62FB2863}"/>
              </a:ext>
            </a:extLst>
          </p:cNvPr>
          <p:cNvSpPr txBox="1"/>
          <p:nvPr/>
        </p:nvSpPr>
        <p:spPr>
          <a:xfrm>
            <a:off x="246857" y="5277936"/>
            <a:ext cx="94756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Possible Appeal</a:t>
            </a:r>
          </a:p>
        </p:txBody>
      </p:sp>
    </p:spTree>
    <p:extLst>
      <p:ext uri="{BB962C8B-B14F-4D97-AF65-F5344CB8AC3E}">
        <p14:creationId xmlns:p14="http://schemas.microsoft.com/office/powerpoint/2010/main" val="90618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CE86-425E-02F1-DA18-64B5E1C9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3050-8052-2E93-E342-20AEAD65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Scripted Hearing</a:t>
            </a:r>
          </a:p>
          <a:p>
            <a:pPr>
              <a:buFontTx/>
              <a:buChar char="-"/>
            </a:pPr>
            <a:r>
              <a:rPr lang="en-US" dirty="0"/>
              <a:t>Introduction of people, summary of case</a:t>
            </a:r>
          </a:p>
          <a:p>
            <a:pPr>
              <a:buFontTx/>
              <a:buChar char="-"/>
            </a:pPr>
            <a:r>
              <a:rPr lang="en-US" dirty="0"/>
              <a:t>Questions to investigation team</a:t>
            </a:r>
          </a:p>
          <a:p>
            <a:pPr>
              <a:buFontTx/>
              <a:buChar char="-"/>
            </a:pPr>
            <a:r>
              <a:rPr lang="en-US" dirty="0"/>
              <a:t>Review of documents (as necessary)</a:t>
            </a:r>
          </a:p>
          <a:p>
            <a:pPr>
              <a:buFontTx/>
              <a:buChar char="-"/>
            </a:pPr>
            <a:r>
              <a:rPr lang="en-US" dirty="0"/>
              <a:t>Questions to parties / witnesses</a:t>
            </a:r>
          </a:p>
          <a:p>
            <a:pPr>
              <a:buFontTx/>
              <a:buChar char="-"/>
            </a:pPr>
            <a:r>
              <a:rPr lang="en-US" dirty="0"/>
              <a:t>Cross examination </a:t>
            </a:r>
          </a:p>
          <a:p>
            <a:pPr>
              <a:buFontTx/>
              <a:buChar char="-"/>
            </a:pPr>
            <a:r>
              <a:rPr lang="en-US" dirty="0"/>
              <a:t>Final statements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Determination of Hearing Panel</a:t>
            </a:r>
          </a:p>
          <a:p>
            <a:pPr>
              <a:buFontTx/>
              <a:buChar char="-"/>
            </a:pPr>
            <a:r>
              <a:rPr lang="en-US" dirty="0"/>
              <a:t>Findings </a:t>
            </a:r>
          </a:p>
          <a:p>
            <a:pPr>
              <a:buFontTx/>
              <a:buChar char="-"/>
            </a:pPr>
            <a:r>
              <a:rPr lang="en-US" dirty="0"/>
              <a:t>Sanctions</a:t>
            </a:r>
          </a:p>
          <a:p>
            <a:pPr>
              <a:buFontTx/>
              <a:buChar char="-"/>
            </a:pPr>
            <a:r>
              <a:rPr lang="en-US" dirty="0"/>
              <a:t>Rationale for all decisions</a:t>
            </a:r>
          </a:p>
        </p:txBody>
      </p:sp>
    </p:spTree>
    <p:extLst>
      <p:ext uri="{BB962C8B-B14F-4D97-AF65-F5344CB8AC3E}">
        <p14:creationId xmlns:p14="http://schemas.microsoft.com/office/powerpoint/2010/main" val="328351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6BE7-1F13-2D6A-297E-13A1A175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8DDD-3B10-3B8C-E81D-FC9F56DA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Investigation Report thoroughly</a:t>
            </a:r>
          </a:p>
          <a:p>
            <a:r>
              <a:rPr lang="en-US" dirty="0"/>
              <a:t>Review implicated policies and definitions</a:t>
            </a:r>
          </a:p>
          <a:p>
            <a:r>
              <a:rPr lang="en-US" dirty="0"/>
              <a:t>Outline the elements of the definition</a:t>
            </a:r>
          </a:p>
          <a:p>
            <a:endParaRPr lang="en-US" dirty="0"/>
          </a:p>
          <a:p>
            <a:r>
              <a:rPr lang="en-US" dirty="0"/>
              <a:t>Do you have evidence regarding each element?</a:t>
            </a:r>
          </a:p>
          <a:p>
            <a:r>
              <a:rPr lang="en-US" dirty="0"/>
              <a:t>What other information would be useful to know regarding each element?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Trauma-informed questioning</a:t>
            </a:r>
          </a:p>
        </p:txBody>
      </p:sp>
    </p:spTree>
    <p:extLst>
      <p:ext uri="{BB962C8B-B14F-4D97-AF65-F5344CB8AC3E}">
        <p14:creationId xmlns:p14="http://schemas.microsoft.com/office/powerpoint/2010/main" val="408566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9E98-ED3A-4B4F-2B2A-324255A6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the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6F2C-BAA1-63EA-86B0-B9CE5022A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Allowable Questions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Those not already posed to investigators or answered in the report or prehearing meeting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not contain overarching character questions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not be badgering or harassing in nature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Examination of the Parties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completed by Advisor, should not be questions already posed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Directed to the Chief Hearing Officer who has the right to dismiss questions or allow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1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6726-6720-7A3A-F3E2-B3CE9EF9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D722-B65E-8607-881D-9F4A2116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Plausibility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Demeanor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Motive to Falsify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Corroboration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Past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8D6A-762F-DC86-EACF-FD08E9D1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 of Evidence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7D8A79E-F80E-2B3A-2D33-BDDA61B1F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43" y="1483719"/>
            <a:ext cx="6578610" cy="4351338"/>
          </a:xfrm>
        </p:spPr>
      </p:pic>
    </p:spTree>
    <p:extLst>
      <p:ext uri="{BB962C8B-B14F-4D97-AF65-F5344CB8AC3E}">
        <p14:creationId xmlns:p14="http://schemas.microsoft.com/office/powerpoint/2010/main" val="58155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llarmin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2836"/>
      </a:accent1>
      <a:accent2>
        <a:srgbClr val="697970"/>
      </a:accent2>
      <a:accent3>
        <a:srgbClr val="C8C8C8"/>
      </a:accent3>
      <a:accent4>
        <a:srgbClr val="F7BE00"/>
      </a:accent4>
      <a:accent5>
        <a:srgbClr val="00677F"/>
      </a:accent5>
      <a:accent6>
        <a:srgbClr val="4D4D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creen Bellarmine Template" id="{109F2BBD-B805-0C47-8BE1-EE5FD54F39DA}" vid="{7B5311A2-F663-764E-9F9C-04F6C47E4F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082DCE64AF0478E5B374A684CDA1A" ma:contentTypeVersion="13" ma:contentTypeDescription="Create a new document." ma:contentTypeScope="" ma:versionID="f9ece2cdc6f47a26d7c626a08b8aeb3e">
  <xsd:schema xmlns:xsd="http://www.w3.org/2001/XMLSchema" xmlns:xs="http://www.w3.org/2001/XMLSchema" xmlns:p="http://schemas.microsoft.com/office/2006/metadata/properties" xmlns:ns3="535a902e-6064-483e-9007-9cd6c636587b" xmlns:ns4="2bb64530-93b5-4cb6-a0e9-a6c175551944" targetNamespace="http://schemas.microsoft.com/office/2006/metadata/properties" ma:root="true" ma:fieldsID="8a2e7052fe9b6214d5ae46249db90905" ns3:_="" ns4:_="">
    <xsd:import namespace="535a902e-6064-483e-9007-9cd6c636587b"/>
    <xsd:import namespace="2bb64530-93b5-4cb6-a0e9-a6c17555194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a902e-6064-483e-9007-9cd6c636587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64530-93b5-4cb6-a0e9-a6c1755519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5a902e-6064-483e-9007-9cd6c636587b" xsi:nil="true"/>
  </documentManagement>
</p:properties>
</file>

<file path=customXml/itemProps1.xml><?xml version="1.0" encoding="utf-8"?>
<ds:datastoreItem xmlns:ds="http://schemas.openxmlformats.org/officeDocument/2006/customXml" ds:itemID="{BE35D9B2-8995-480F-8C61-15623A79D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a902e-6064-483e-9007-9cd6c636587b"/>
    <ds:schemaRef ds:uri="2bb64530-93b5-4cb6-a0e9-a6c175551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99880-6BDD-49C7-AAE2-05BB681548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21CC1-FF74-42FC-9191-9DAC3CC6AE04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bb64530-93b5-4cb6-a0e9-a6c175551944"/>
    <ds:schemaRef ds:uri="535a902e-6064-483e-9007-9cd6c636587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485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Office Theme</vt:lpstr>
      <vt:lpstr>Title IX Hearing Officer (Decision Maker) Training</vt:lpstr>
      <vt:lpstr>Today’s Goals</vt:lpstr>
      <vt:lpstr>Role of Hearing Officer</vt:lpstr>
      <vt:lpstr>Title IX Process</vt:lpstr>
      <vt:lpstr>Hearing Process</vt:lpstr>
      <vt:lpstr>Developing Questions</vt:lpstr>
      <vt:lpstr>Questions from the Parties</vt:lpstr>
      <vt:lpstr>Credibility Assessment</vt:lpstr>
      <vt:lpstr>Buckets of Evidence</vt:lpstr>
      <vt:lpstr>Preponderance of the Evidence</vt:lpstr>
      <vt:lpstr>Acknowledging and Challenging Implicit Bias</vt:lpstr>
      <vt:lpstr>Group Think</vt:lpstr>
      <vt:lpstr>Providing Rationale</vt:lpstr>
      <vt:lpstr>Resources for You</vt:lpstr>
      <vt:lpstr>Self-Care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Kelty</dc:creator>
  <cp:lastModifiedBy>Allison J. Schumacher Smithkier</cp:lastModifiedBy>
  <cp:revision>19</cp:revision>
  <cp:lastPrinted>2023-10-19T16:51:02Z</cp:lastPrinted>
  <dcterms:created xsi:type="dcterms:W3CDTF">2020-08-18T13:57:38Z</dcterms:created>
  <dcterms:modified xsi:type="dcterms:W3CDTF">2023-10-19T16:55:31Z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0x010100DFE082DCE64AF0478E5B374A684CDA1A</vt:lpwstr>
  </property>
</Properties>
</file>