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5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2"/>
    <p:restoredTop sz="94694"/>
  </p:normalViewPr>
  <p:slideViewPr>
    <p:cSldViewPr snapToGrid="0" snapToObjects="1">
      <p:cViewPr varScale="1">
        <p:scale>
          <a:sx n="120" d="100"/>
          <a:sy n="120" d="100"/>
        </p:scale>
        <p:origin x="3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7391D-D800-AF4B-9BCC-050FD0BF55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3570" y="1122363"/>
            <a:ext cx="7315199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2B2A6F-6709-514E-BFC6-9A4A7329A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570" y="3602038"/>
            <a:ext cx="731519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2D3AD-8629-3943-936D-B62EEF2E9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F098A-A3EE-384E-8702-C33746765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8BA1B-DDA8-3F42-87AD-7D1A6372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306E680-6A26-9C48-87BF-4368862B9A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289" r="41429" b="18385"/>
          <a:stretch/>
        </p:blipFill>
        <p:spPr>
          <a:xfrm>
            <a:off x="8272412" y="-1"/>
            <a:ext cx="391958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5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A8F6-F979-A948-9E97-51A384265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DC9482-4942-9A42-9B6B-9A6D0C3F5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BD93E-E334-794F-AAA4-ED2738BD9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2F737-FC71-3D41-A122-65FFC9186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97691-9973-4B46-AE83-6A5F333C7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99189-E24D-B94A-A884-A8AF80D2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4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739EF-4096-1A49-9AD4-0655F121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2AF70-1E65-534B-9153-913A0A9E4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ECE82-C65F-6B43-ABA4-3EB66445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09C77-D8D0-FB43-910C-1F4903065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1FDC7-F78C-EE40-982D-9189AE7D3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02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CDA1A7-5913-1444-B7D0-0B55BA2D7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05413-85D9-A548-83D7-268A900CC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033B9-EFDB-514F-8EDA-0D81C8C4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CC90F-E680-5346-AB4F-974271576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E2FA6-882C-6645-8A51-A07C0F71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4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7391D-D800-AF4B-9BCC-050FD0BF55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3570" y="1122363"/>
            <a:ext cx="7315199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2B2A6F-6709-514E-BFC6-9A4A7329A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570" y="3602038"/>
            <a:ext cx="7315199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2D3AD-8629-3943-936D-B62EEF2E9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F098A-A3EE-384E-8702-C33746765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8BA1B-DDA8-3F42-87AD-7D1A6372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955C273-3410-C447-B8B7-5FDFF0F32A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289" r="41429" b="18385"/>
          <a:stretch/>
        </p:blipFill>
        <p:spPr>
          <a:xfrm>
            <a:off x="8272412" y="-1"/>
            <a:ext cx="391958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8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E5C75-2456-E24C-A74E-E3F68183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5908F-63CC-1B4E-947D-0F7354761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D3A58-FFD8-4940-A7F0-8B2B57C9A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E6D3E-6D5E-D349-938B-E0B3301AF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B6C36-FD1B-BE4B-974D-B33D0A7B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6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BCD9A-4C4D-C04D-B628-4D6821CF9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6D619-9256-5342-BA68-AA592831F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652CD-DA0F-E044-884E-A857BA13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41647-D227-6B41-9AD6-182E7AE90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12F90-7608-D14B-BE6C-B6E7C3BF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1F2DD4F-54D8-DF4E-89F0-75242AE735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289" r="41429" b="18385"/>
          <a:stretch/>
        </p:blipFill>
        <p:spPr>
          <a:xfrm>
            <a:off x="8272412" y="-1"/>
            <a:ext cx="391958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4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955F1-41C9-F741-ABCA-148F72FF7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8B0D0-CB2A-5B49-AFAE-C401DC85D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FA190-6116-CE4E-880A-2A5FD5E9F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6A325-B878-6048-96EA-AD37D9146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94E63-81BD-D34E-9FB6-590D87A2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2F3FA-6596-F141-A53F-FDEC5D0FD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7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786C4-8A82-2E47-BA0A-3B4FD275E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DAD30-26CB-894D-B249-16631B50F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E37DF-FCA3-9345-8F1B-3B2DEECC3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2A7F32-108C-0147-BF1C-151D18579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5A79B9-C154-E741-8BC5-8B95F0D25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3A23CC-9985-5B43-B4F5-7A65FBBB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A89551-72F1-6A40-B02D-98C9990F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3ACEE8-777A-5940-9519-1D826BCA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1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60DEB-C558-DB4D-9DBB-60DA77C03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A75B9-E07E-614C-9F6C-7943A325F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482A-9624-104B-AFF8-5DE40120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B9DE2-8332-1E4D-806B-6DDB7838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10AD24-3C30-D545-822F-3EF5F7FE4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31DBBA-BE87-D441-B84D-D8F2DAF19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2A5FB-A616-8D45-9939-E7B33461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1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ADA5-6E94-DB46-948A-CE55B2255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303E3-1AEE-0E46-A78B-8B092563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0A59D-5684-1941-8033-29499AF5C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289D9-B751-654C-8849-B701A522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A2888-A517-7A40-9678-F86659CA1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86589-428D-8542-B91B-AA693B17C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0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9A89C3-E6FA-684D-8BAE-1760B34F554E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71C330-0F02-8249-82EC-9F3A278C0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3E27E-2040-824D-B637-1C07F3E0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D629B-BAF4-A343-8BF1-1572AB380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82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171DC17-4A50-5F49-AEC7-C955C81B92E5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1F82B-A72E-B848-BB19-0207CDE46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82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620FE-B066-7C49-9BDF-AF56CC193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82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9B8F8C4-05A7-DC4E-8BB7-4202EC4ACB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6F54A4B-B617-B54F-B600-5EFC28C265A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56147" y="185741"/>
            <a:ext cx="96139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7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30DA4-D291-4B42-B1AF-848E941EB3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IX Advisor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7951D-6AED-F64B-AB8D-89218E91D0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2023</a:t>
            </a:r>
          </a:p>
        </p:txBody>
      </p:sp>
    </p:spTree>
    <p:extLst>
      <p:ext uri="{BB962C8B-B14F-4D97-AF65-F5344CB8AC3E}">
        <p14:creationId xmlns:p14="http://schemas.microsoft.com/office/powerpoint/2010/main" val="1272097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52D55-32BB-BEBE-A890-50472BA1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Buckets of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A1B2F-424A-5600-8236-36290D817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2C1F90D-736E-F16F-89A0-0D0B649CD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05778"/>
            <a:ext cx="9143999" cy="49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29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E73DE-2145-3313-D8A4-68BAA6E7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Credibility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6DF49-93C3-0DF0-3680-B21ED90B8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Plausibility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Demeanor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Motive to Falsify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Corroboration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Past Record</a:t>
            </a:r>
          </a:p>
        </p:txBody>
      </p:sp>
    </p:spTree>
    <p:extLst>
      <p:ext uri="{BB962C8B-B14F-4D97-AF65-F5344CB8AC3E}">
        <p14:creationId xmlns:p14="http://schemas.microsoft.com/office/powerpoint/2010/main" val="3453664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37971-6837-2AA2-B9DF-6C0D0CCCC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During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C94E7-5BA2-3295-2B7C-8C11626C5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/>
              <a:t>4 Opportunities to gain clarity or ask questions</a:t>
            </a:r>
          </a:p>
          <a:p>
            <a:pPr marL="457200" indent="-457200">
              <a:buAutoNum type="arabicPeriod"/>
            </a:pPr>
            <a:r>
              <a:rPr lang="en-US" dirty="0"/>
              <a:t>During the Investigation (through the party)</a:t>
            </a:r>
          </a:p>
          <a:p>
            <a:pPr marL="457200" indent="-457200">
              <a:buAutoNum type="arabicPeriod"/>
            </a:pPr>
            <a:r>
              <a:rPr lang="en-US" dirty="0"/>
              <a:t>After review of the draft investigative report (to investigators)</a:t>
            </a:r>
          </a:p>
          <a:p>
            <a:pPr marL="457200" indent="-457200">
              <a:buAutoNum type="arabicPeriod"/>
            </a:pPr>
            <a:r>
              <a:rPr lang="en-US" dirty="0"/>
              <a:t>Pre-hearing review with the Chief Hearing Officer</a:t>
            </a:r>
          </a:p>
          <a:p>
            <a:pPr marL="457200" indent="-457200">
              <a:buAutoNum type="arabicPeriod"/>
            </a:pPr>
            <a:r>
              <a:rPr lang="en-US" dirty="0"/>
              <a:t>During the Hearing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Cross-Examination</a:t>
            </a:r>
          </a:p>
          <a:p>
            <a:pPr marL="0" indent="0">
              <a:buNone/>
            </a:pPr>
            <a:r>
              <a:rPr lang="en-US" dirty="0"/>
              <a:t>Must be completed by the Advisor</a:t>
            </a:r>
          </a:p>
          <a:p>
            <a:pPr marL="0" indent="0">
              <a:buNone/>
            </a:pPr>
            <a:r>
              <a:rPr lang="en-US" dirty="0"/>
              <a:t>Should not be questions already posed</a:t>
            </a:r>
          </a:p>
          <a:p>
            <a:pPr marL="0" indent="0">
              <a:buNone/>
            </a:pPr>
            <a:r>
              <a:rPr lang="en-US" dirty="0"/>
              <a:t>Directed to the Chief Hearing Officer who has the right to dismiss questions or allow them</a:t>
            </a:r>
          </a:p>
          <a:p>
            <a:pPr marL="0" indent="0">
              <a:buNone/>
            </a:pPr>
            <a:r>
              <a:rPr lang="en-US" dirty="0"/>
              <a:t>This is not a trial—it is not an opportunity to “outmaneuver the opponent.”  It is an opportunity to learn more about what happened and if that is a violation of policy.</a:t>
            </a:r>
          </a:p>
        </p:txBody>
      </p:sp>
    </p:spTree>
    <p:extLst>
      <p:ext uri="{BB962C8B-B14F-4D97-AF65-F5344CB8AC3E}">
        <p14:creationId xmlns:p14="http://schemas.microsoft.com/office/powerpoint/2010/main" val="989007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9C8C-4DF5-6D3B-7699-C71277003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Outcomes with the Party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544D5-65DC-C348-771C-B6BA65EC1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Developing an outcome plan</a:t>
            </a:r>
          </a:p>
          <a:p>
            <a:pPr marL="0" indent="0">
              <a:buNone/>
            </a:pPr>
            <a:r>
              <a:rPr lang="en-US" dirty="0"/>
              <a:t>- How will the party move forward after the hearing if x happens?  If y happens?</a:t>
            </a:r>
          </a:p>
          <a:p>
            <a:pPr marL="0" indent="0">
              <a:buNone/>
            </a:pPr>
            <a:r>
              <a:rPr lang="en-US" dirty="0"/>
              <a:t>- What resources and supports does the party have in place?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Plan to meet with the party after the outcome is delivered to process</a:t>
            </a:r>
          </a:p>
          <a:p>
            <a:pPr marL="0" indent="0">
              <a:buNone/>
            </a:pPr>
            <a:r>
              <a:rPr lang="en-US" dirty="0"/>
              <a:t>- What support and resources do they now need?</a:t>
            </a:r>
          </a:p>
          <a:p>
            <a:pPr marL="0" indent="0">
              <a:buNone/>
            </a:pPr>
            <a:r>
              <a:rPr lang="en-US" dirty="0"/>
              <a:t>- Do they want to appeal?</a:t>
            </a:r>
          </a:p>
          <a:p>
            <a:pPr marL="0" indent="0">
              <a:buNone/>
            </a:pPr>
            <a:r>
              <a:rPr lang="en-US" dirty="0"/>
              <a:t>- Do they want additional check-ins?</a:t>
            </a:r>
          </a:p>
        </p:txBody>
      </p:sp>
    </p:spTree>
    <p:extLst>
      <p:ext uri="{BB962C8B-B14F-4D97-AF65-F5344CB8AC3E}">
        <p14:creationId xmlns:p14="http://schemas.microsoft.com/office/powerpoint/2010/main" val="1694345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9EE76-424A-70AC-5BD5-3F2A29E4C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A236D-9159-B626-4F30-E239C30A5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736" y="1428059"/>
            <a:ext cx="10515600" cy="4773958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processing:</a:t>
            </a: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 BU Counseling Center - Center for Women and Families </a:t>
            </a: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500" dirty="0">
                <a:solidFill>
                  <a:srgbClr val="000000"/>
                </a:solidFill>
              </a:rPr>
              <a:t>    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BraveBU</a:t>
            </a: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 Campus Ministry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health-related concerns:</a:t>
            </a: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- BU Health Services </a:t>
            </a: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500" dirty="0">
                <a:solidFill>
                  <a:srgbClr val="000000"/>
                </a:solidFill>
              </a:rPr>
              <a:t>   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Any local emergency room </a:t>
            </a: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500" dirty="0">
                <a:solidFill>
                  <a:srgbClr val="000000"/>
                </a:solidFill>
              </a:rPr>
              <a:t>   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Center for Women and Families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Campus Support and Safety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 Title IX Office</a:t>
            </a: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 Public Safety</a:t>
            </a: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 Residence Life </a:t>
            </a: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additional safety measures and court orders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Louisville Metro Police Department, Special Victims Unit; Jefferson County District Court</a:t>
            </a: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Encourage self-care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57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5B027-1572-57D1-0737-D816FCC9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Employees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E47AD-79FC-7F86-2DA6-0BAA50DB9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Counseling through EAP</a:t>
            </a:r>
          </a:p>
          <a:p>
            <a:pPr marL="0" indent="0">
              <a:buNone/>
            </a:pPr>
            <a:r>
              <a:rPr lang="en-US" dirty="0"/>
              <a:t>Center for Women and Families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Title IX Coordinator / Deputy Coordinators</a:t>
            </a:r>
            <a:br>
              <a:rPr lang="en-US" dirty="0"/>
            </a:br>
            <a:r>
              <a:rPr lang="en-US" dirty="0"/>
              <a:t>Potential Interim Measures through BU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Court Orders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Encouraging Self-Care Strategies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53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63BB-19C8-2851-6FEA-25FC3C0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Advisors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595A-CD03-DDF5-FE14-0DB24F0DC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Trauma-Informed Guide</a:t>
            </a:r>
          </a:p>
          <a:p>
            <a:pPr marL="0" indent="0">
              <a:buNone/>
            </a:pPr>
            <a:r>
              <a:rPr lang="en-US" dirty="0"/>
              <a:t>Advisor Expectation Agreement</a:t>
            </a:r>
          </a:p>
          <a:p>
            <a:pPr marL="0" indent="0">
              <a:buNone/>
            </a:pPr>
            <a:r>
              <a:rPr lang="en-US" dirty="0"/>
              <a:t>Advisor Guide to the Process</a:t>
            </a:r>
          </a:p>
          <a:p>
            <a:pPr marL="0" indent="0">
              <a:buNone/>
            </a:pPr>
            <a:r>
              <a:rPr lang="en-US" dirty="0"/>
              <a:t>Advisor Checklist in Preparation for Hearing</a:t>
            </a:r>
          </a:p>
        </p:txBody>
      </p:sp>
    </p:spTree>
    <p:extLst>
      <p:ext uri="{BB962C8B-B14F-4D97-AF65-F5344CB8AC3E}">
        <p14:creationId xmlns:p14="http://schemas.microsoft.com/office/powerpoint/2010/main" val="1027344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FA71D-B93D-9C6B-6CB7-C467709F1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353" y="1600200"/>
            <a:ext cx="7315199" cy="23876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DD664E-6309-1466-43AD-48293DE75F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0367E-DF85-5B48-ABDA-7F8FDCCF8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241B7-01DA-6A42-8344-CD7434099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Role of an Advisor</a:t>
            </a:r>
          </a:p>
          <a:p>
            <a:r>
              <a:rPr lang="en-US" dirty="0"/>
              <a:t>Title IX Process</a:t>
            </a:r>
          </a:p>
          <a:p>
            <a:r>
              <a:rPr lang="en-US" dirty="0"/>
              <a:t>Resources for all parties</a:t>
            </a:r>
          </a:p>
          <a:p>
            <a:r>
              <a:rPr lang="en-US" dirty="0"/>
              <a:t>Navigating difficult outcomes</a:t>
            </a:r>
          </a:p>
          <a:p>
            <a:r>
              <a:rPr lang="en-US" dirty="0"/>
              <a:t>Resources for you</a:t>
            </a:r>
          </a:p>
        </p:txBody>
      </p:sp>
    </p:spTree>
    <p:extLst>
      <p:ext uri="{BB962C8B-B14F-4D97-AF65-F5344CB8AC3E}">
        <p14:creationId xmlns:p14="http://schemas.microsoft.com/office/powerpoint/2010/main" val="224212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2F4BB-DAB2-7857-3E6A-DE2EA3601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an Advisor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72A75-B358-C30E-D5E9-75CEB8C54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Provide support and resources</a:t>
            </a:r>
          </a:p>
          <a:p>
            <a:r>
              <a:rPr lang="en-US" dirty="0"/>
              <a:t>Provide guidance</a:t>
            </a:r>
          </a:p>
          <a:p>
            <a:pPr marL="0" indent="0">
              <a:buNone/>
            </a:pPr>
            <a:r>
              <a:rPr lang="en-US" dirty="0"/>
              <a:t>	- understand the Title IX process</a:t>
            </a:r>
          </a:p>
          <a:p>
            <a:pPr marL="0" indent="0">
              <a:buNone/>
            </a:pPr>
            <a:r>
              <a:rPr lang="en-US" dirty="0"/>
              <a:t>	- know what the student or employee considers to be a favorable outcome</a:t>
            </a:r>
          </a:p>
          <a:p>
            <a:pPr marL="0" indent="0">
              <a:buNone/>
            </a:pPr>
            <a:r>
              <a:rPr lang="en-US" dirty="0"/>
              <a:t>	- understand their concerns and perspectives</a:t>
            </a:r>
          </a:p>
          <a:p>
            <a:r>
              <a:rPr lang="en-US" dirty="0"/>
              <a:t>Accompany the party to meetings </a:t>
            </a:r>
          </a:p>
          <a:p>
            <a:r>
              <a:rPr lang="en-US" dirty="0"/>
              <a:t>Helping parties sort through their thoughts through meaningful discussions</a:t>
            </a:r>
          </a:p>
          <a:p>
            <a:r>
              <a:rPr lang="en-US" dirty="0"/>
              <a:t>Reviewing investigative report and developing questions</a:t>
            </a:r>
          </a:p>
          <a:p>
            <a:r>
              <a:rPr lang="en-US" dirty="0"/>
              <a:t>Preparing the party for a Title IX conduct hearing</a:t>
            </a:r>
          </a:p>
          <a:p>
            <a:r>
              <a:rPr lang="en-US" dirty="0"/>
              <a:t>Ask questions on behalf of the party at the hearing</a:t>
            </a:r>
          </a:p>
          <a:p>
            <a:r>
              <a:rPr lang="en-US" dirty="0"/>
              <a:t>Assist in processing the outcome</a:t>
            </a:r>
          </a:p>
          <a:p>
            <a:r>
              <a:rPr lang="en-US" dirty="0"/>
              <a:t>Liaison with TIX Coordinator if necessary</a:t>
            </a:r>
          </a:p>
        </p:txBody>
      </p:sp>
    </p:spTree>
    <p:extLst>
      <p:ext uri="{BB962C8B-B14F-4D97-AF65-F5344CB8AC3E}">
        <p14:creationId xmlns:p14="http://schemas.microsoft.com/office/powerpoint/2010/main" val="83596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881FD-7268-C1EE-C13E-A3A2A3880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2769-790B-C996-A2EF-E1626FB51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Support for the party</a:t>
            </a:r>
          </a:p>
          <a:p>
            <a:r>
              <a:rPr lang="en-US" dirty="0"/>
              <a:t>Knowledge of the Title IX process</a:t>
            </a:r>
          </a:p>
          <a:p>
            <a:r>
              <a:rPr lang="en-US" dirty="0"/>
              <a:t>Willingness and ability to communicate</a:t>
            </a:r>
          </a:p>
          <a:p>
            <a:r>
              <a:rPr lang="en-US" dirty="0"/>
              <a:t>Attendance at meetings if the party chooses</a:t>
            </a:r>
          </a:p>
          <a:p>
            <a:r>
              <a:rPr lang="en-US" dirty="0"/>
              <a:t>“Supportive Potted Plant” during investigation</a:t>
            </a:r>
          </a:p>
          <a:p>
            <a:r>
              <a:rPr lang="en-US" dirty="0"/>
              <a:t>Preparation of questions based on the investigation report</a:t>
            </a:r>
          </a:p>
          <a:p>
            <a:r>
              <a:rPr lang="en-US" dirty="0"/>
              <a:t>Cross-examination during the formal hearing</a:t>
            </a:r>
          </a:p>
          <a:p>
            <a:r>
              <a:rPr lang="en-US" dirty="0"/>
              <a:t>Respect for the process</a:t>
            </a:r>
          </a:p>
          <a:p>
            <a:r>
              <a:rPr lang="en-US" dirty="0"/>
              <a:t>Knowledge of resources</a:t>
            </a:r>
          </a:p>
        </p:txBody>
      </p:sp>
    </p:spTree>
    <p:extLst>
      <p:ext uri="{BB962C8B-B14F-4D97-AF65-F5344CB8AC3E}">
        <p14:creationId xmlns:p14="http://schemas.microsoft.com/office/powerpoint/2010/main" val="294739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BA46E-11E9-659D-92EF-7417D3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59410-B40A-9132-8C60-C26F03638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Trustworthiness</a:t>
            </a:r>
            <a:r>
              <a:rPr lang="en-US" dirty="0"/>
              <a:t>- being consistent, making tasks clear, maintaining appropriate boundaries</a:t>
            </a:r>
          </a:p>
          <a:p>
            <a:r>
              <a:rPr lang="en-US" b="1" dirty="0"/>
              <a:t>Collaboration</a:t>
            </a:r>
            <a:r>
              <a:rPr lang="en-US" dirty="0"/>
              <a:t>- working alongside and sharing power</a:t>
            </a:r>
          </a:p>
          <a:p>
            <a:r>
              <a:rPr lang="en-US" b="1" dirty="0"/>
              <a:t>Empowerment</a:t>
            </a:r>
            <a:r>
              <a:rPr lang="en-US" dirty="0"/>
              <a:t>- recognizing strengths, building skills that promote self-understanding and self-care</a:t>
            </a:r>
          </a:p>
          <a:p>
            <a:r>
              <a:rPr lang="en-US" b="1" dirty="0"/>
              <a:t>Cultural humility- </a:t>
            </a:r>
            <a:r>
              <a:rPr lang="en-US" dirty="0"/>
              <a:t>finding great value in what we learn from others, being culturally relevant, honoring differences</a:t>
            </a:r>
          </a:p>
          <a:p>
            <a:r>
              <a:rPr lang="en-US" b="1" dirty="0"/>
              <a:t>Openness</a:t>
            </a:r>
            <a:r>
              <a:rPr lang="en-US" dirty="0"/>
              <a:t>- Listen actively, give feedback respectfully, do not judge</a:t>
            </a:r>
          </a:p>
        </p:txBody>
      </p:sp>
    </p:spTree>
    <p:extLst>
      <p:ext uri="{BB962C8B-B14F-4D97-AF65-F5344CB8AC3E}">
        <p14:creationId xmlns:p14="http://schemas.microsoft.com/office/powerpoint/2010/main" val="6244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6EB7C-3597-CFC4-1DB1-5FE027EB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Supportive Measures and Interim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4195B-DD9F-5579-D3D6-5F9109192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supportive and/or interim measures may be necessary:</a:t>
            </a:r>
          </a:p>
          <a:p>
            <a:pPr marL="0" indent="0">
              <a:buNone/>
            </a:pPr>
            <a:r>
              <a:rPr lang="en-US" dirty="0"/>
              <a:t>	- Provide safety</a:t>
            </a:r>
          </a:p>
          <a:p>
            <a:pPr marL="0" indent="0">
              <a:buNone/>
            </a:pPr>
            <a:r>
              <a:rPr lang="en-US" dirty="0"/>
              <a:t>	- Allow the parties to fully participate in and receive the benefits of academic 	programming throughout the process</a:t>
            </a:r>
          </a:p>
          <a:p>
            <a:pPr marL="0" indent="0">
              <a:buNone/>
            </a:pPr>
            <a:r>
              <a:rPr lang="en-US" dirty="0"/>
              <a:t>	- Access important resources</a:t>
            </a:r>
          </a:p>
          <a:p>
            <a:pPr marL="0" indent="0">
              <a:buNone/>
            </a:pPr>
            <a:r>
              <a:rPr lang="en-US" dirty="0"/>
              <a:t>	- Alleviate stress and anxiety resulting from the situation</a:t>
            </a:r>
          </a:p>
          <a:p>
            <a:pPr marL="0" indent="0">
              <a:buNone/>
            </a:pPr>
            <a:r>
              <a:rPr lang="en-US" dirty="0"/>
              <a:t>	- Demonstrate the university’s commitment to its values and compliance</a:t>
            </a:r>
          </a:p>
        </p:txBody>
      </p:sp>
    </p:spTree>
    <p:extLst>
      <p:ext uri="{BB962C8B-B14F-4D97-AF65-F5344CB8AC3E}">
        <p14:creationId xmlns:p14="http://schemas.microsoft.com/office/powerpoint/2010/main" val="74785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88054-F611-F58E-8DBD-5FCBAF09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Process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0378-F7D3-0697-6251-B400A22F0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Contact Directive</a:t>
            </a:r>
          </a:p>
          <a:p>
            <a:r>
              <a:rPr lang="en-US" dirty="0"/>
              <a:t>Formal &amp; Informal Resolution</a:t>
            </a:r>
          </a:p>
          <a:p>
            <a:r>
              <a:rPr lang="en-US" dirty="0"/>
              <a:t>Violence Risk Assessment</a:t>
            </a:r>
          </a:p>
          <a:p>
            <a:r>
              <a:rPr lang="en-US" dirty="0"/>
              <a:t>Retaliation</a:t>
            </a:r>
          </a:p>
          <a:p>
            <a:r>
              <a:rPr lang="en-US" dirty="0"/>
              <a:t>Sharing Information</a:t>
            </a:r>
          </a:p>
          <a:p>
            <a:r>
              <a:rPr lang="en-US" dirty="0"/>
              <a:t>Saving Information</a:t>
            </a:r>
          </a:p>
          <a:p>
            <a:r>
              <a:rPr lang="en-US" dirty="0"/>
              <a:t>Interim Measures</a:t>
            </a:r>
          </a:p>
          <a:p>
            <a:r>
              <a:rPr lang="en-US" dirty="0"/>
              <a:t>Evidence Collection and Preservation</a:t>
            </a:r>
          </a:p>
          <a:p>
            <a:r>
              <a:rPr lang="en-US" dirty="0"/>
              <a:t>Preponderance of the Evidence </a:t>
            </a:r>
          </a:p>
          <a:p>
            <a:r>
              <a:rPr lang="en-US" dirty="0"/>
              <a:t>Additional Disclosures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76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8D3DF-4F8A-AC9F-93EA-8BBB853E6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IX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1AD33-6070-E852-9E68-E21BF505E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1400" dirty="0"/>
              <a:t>Address immediate safety concerns.</a:t>
            </a:r>
          </a:p>
          <a:p>
            <a:pPr marL="457200" indent="-457200">
              <a:buAutoNum type="arabicPeriod"/>
            </a:pPr>
            <a:r>
              <a:rPr lang="en-US" sz="1400" dirty="0"/>
              <a:t>Provide resources, support, and reporting options to Complainant</a:t>
            </a:r>
          </a:p>
          <a:p>
            <a:pPr marL="457200" indent="-457200">
              <a:buAutoNum type="arabicPeriod"/>
            </a:pPr>
            <a:r>
              <a:rPr lang="en-US" sz="1400" dirty="0"/>
              <a:t>Coordinator or Deputy Coordinator will conduct an inquiry</a:t>
            </a:r>
          </a:p>
          <a:p>
            <a:pPr marL="0" indent="0">
              <a:buNone/>
            </a:pPr>
            <a:r>
              <a:rPr lang="en-US" sz="1400" dirty="0"/>
              <a:t>	- Determination of risk</a:t>
            </a:r>
          </a:p>
          <a:p>
            <a:pPr marL="0" indent="0">
              <a:buNone/>
            </a:pPr>
            <a:r>
              <a:rPr lang="en-US" sz="1400" dirty="0"/>
              <a:t>	- Collection of available information</a:t>
            </a:r>
          </a:p>
          <a:p>
            <a:pPr marL="0" indent="0">
              <a:buNone/>
            </a:pPr>
            <a:r>
              <a:rPr lang="en-US" sz="1400" dirty="0"/>
              <a:t>	- Jurisdiction/Dismissal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1C6FDF-188B-B341-93A1-C68AA06AA517}"/>
              </a:ext>
            </a:extLst>
          </p:cNvPr>
          <p:cNvSpPr txBox="1"/>
          <p:nvPr/>
        </p:nvSpPr>
        <p:spPr>
          <a:xfrm>
            <a:off x="99682" y="3648426"/>
            <a:ext cx="2189477" cy="92333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2895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Request for Formal Resolution / Receipt of Formal Complaint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C6305D-0FB1-D719-EEC1-C496FCF76F4F}"/>
              </a:ext>
            </a:extLst>
          </p:cNvPr>
          <p:cNvCxnSpPr>
            <a:cxnSpLocks/>
          </p:cNvCxnSpPr>
          <p:nvPr/>
        </p:nvCxnSpPr>
        <p:spPr>
          <a:xfrm>
            <a:off x="2289159" y="4110091"/>
            <a:ext cx="28821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123F91D-5140-3AD9-7FEC-A4BBA078A6B1}"/>
              </a:ext>
            </a:extLst>
          </p:cNvPr>
          <p:cNvSpPr txBox="1"/>
          <p:nvPr/>
        </p:nvSpPr>
        <p:spPr>
          <a:xfrm>
            <a:off x="2639757" y="3803123"/>
            <a:ext cx="1545715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Dismissal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Determination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336684-D889-1585-1AE4-1215CDBE2173}"/>
              </a:ext>
            </a:extLst>
          </p:cNvPr>
          <p:cNvCxnSpPr/>
          <p:nvPr/>
        </p:nvCxnSpPr>
        <p:spPr>
          <a:xfrm flipV="1">
            <a:off x="4185472" y="4126288"/>
            <a:ext cx="206491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21F0D02-3442-9419-7E37-0B5D9E176341}"/>
              </a:ext>
            </a:extLst>
          </p:cNvPr>
          <p:cNvSpPr txBox="1"/>
          <p:nvPr/>
        </p:nvSpPr>
        <p:spPr>
          <a:xfrm>
            <a:off x="4460664" y="3747491"/>
            <a:ext cx="2617646" cy="92333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2895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Notice is given –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Advisors assigned /chosen &amp; Investigators assigned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46485E-1403-9EB4-933F-675665A33D0B}"/>
              </a:ext>
            </a:extLst>
          </p:cNvPr>
          <p:cNvCxnSpPr/>
          <p:nvPr/>
        </p:nvCxnSpPr>
        <p:spPr>
          <a:xfrm flipV="1">
            <a:off x="7078310" y="4205512"/>
            <a:ext cx="275192" cy="36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2F16612-AE6A-9223-6920-C0E80F9F89BF}"/>
              </a:ext>
            </a:extLst>
          </p:cNvPr>
          <p:cNvSpPr txBox="1"/>
          <p:nvPr/>
        </p:nvSpPr>
        <p:spPr>
          <a:xfrm>
            <a:off x="7428908" y="3803980"/>
            <a:ext cx="1634549" cy="92333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Investigation –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Draft Report Submitted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A3A0D4-A8AE-BC03-95D3-F8DA7DE0035C}"/>
              </a:ext>
            </a:extLst>
          </p:cNvPr>
          <p:cNvCxnSpPr/>
          <p:nvPr/>
        </p:nvCxnSpPr>
        <p:spPr>
          <a:xfrm>
            <a:off x="8120630" y="4785202"/>
            <a:ext cx="0" cy="4927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C6D546-96E3-9F4E-C1BD-D22ED4736A62}"/>
              </a:ext>
            </a:extLst>
          </p:cNvPr>
          <p:cNvSpPr txBox="1"/>
          <p:nvPr/>
        </p:nvSpPr>
        <p:spPr>
          <a:xfrm>
            <a:off x="6491061" y="5320575"/>
            <a:ext cx="2575010" cy="92333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2895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Draft Report Reviewed &amp; Follow up Completed –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Formal Report Submitted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86BF725-2180-0B57-F408-06B3DA18EB89}"/>
              </a:ext>
            </a:extLst>
          </p:cNvPr>
          <p:cNvCxnSpPr/>
          <p:nvPr/>
        </p:nvCxnSpPr>
        <p:spPr>
          <a:xfrm flipH="1">
            <a:off x="5884377" y="5601101"/>
            <a:ext cx="5164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F08B503-B745-15C6-AB28-B5E78B252680}"/>
              </a:ext>
            </a:extLst>
          </p:cNvPr>
          <p:cNvSpPr txBox="1"/>
          <p:nvPr/>
        </p:nvSpPr>
        <p:spPr>
          <a:xfrm>
            <a:off x="3951467" y="5244771"/>
            <a:ext cx="1852489" cy="92333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Determination of Hearing &amp;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Hearing Prep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F21BCF8-D4FE-B765-101E-4A34ACDE67F8}"/>
              </a:ext>
            </a:extLst>
          </p:cNvPr>
          <p:cNvCxnSpPr/>
          <p:nvPr/>
        </p:nvCxnSpPr>
        <p:spPr>
          <a:xfrm flipH="1">
            <a:off x="3412614" y="5706436"/>
            <a:ext cx="5388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D78F9A3-0B2C-FB57-5C43-65FFE07FA2E1}"/>
              </a:ext>
            </a:extLst>
          </p:cNvPr>
          <p:cNvSpPr txBox="1"/>
          <p:nvPr/>
        </p:nvSpPr>
        <p:spPr>
          <a:xfrm>
            <a:off x="1871321" y="5043576"/>
            <a:ext cx="1487676" cy="1200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2895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Hearing –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Responsibility &amp; Sanctions Determined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8FD2341-2737-FFA7-B87C-C6CF047424BC}"/>
              </a:ext>
            </a:extLst>
          </p:cNvPr>
          <p:cNvCxnSpPr/>
          <p:nvPr/>
        </p:nvCxnSpPr>
        <p:spPr>
          <a:xfrm flipH="1">
            <a:off x="1274475" y="5643740"/>
            <a:ext cx="5353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6055799-58E8-95D9-7478-E356E24D88B4}"/>
              </a:ext>
            </a:extLst>
          </p:cNvPr>
          <p:cNvSpPr txBox="1"/>
          <p:nvPr/>
        </p:nvSpPr>
        <p:spPr>
          <a:xfrm>
            <a:off x="246857" y="5277936"/>
            <a:ext cx="947564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Possible Appeal</a:t>
            </a:r>
          </a:p>
        </p:txBody>
      </p:sp>
    </p:spTree>
    <p:extLst>
      <p:ext uri="{BB962C8B-B14F-4D97-AF65-F5344CB8AC3E}">
        <p14:creationId xmlns:p14="http://schemas.microsoft.com/office/powerpoint/2010/main" val="2458706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95B8B-260E-5195-F395-A3DEB71D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the Investigation and Hearing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BA0A3-C90D-D793-DA7B-684261C1B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Helping the party craft their statement</a:t>
            </a:r>
          </a:p>
          <a:p>
            <a:pPr marL="0" indent="0">
              <a:buNone/>
            </a:pPr>
            <a:r>
              <a:rPr lang="en-US" dirty="0"/>
              <a:t>- Include a timeline of the event(s)</a:t>
            </a:r>
          </a:p>
          <a:p>
            <a:pPr marL="0" indent="0">
              <a:buNone/>
            </a:pPr>
            <a:r>
              <a:rPr lang="en-US" dirty="0"/>
              <a:t>- Witnesses</a:t>
            </a:r>
          </a:p>
          <a:p>
            <a:pPr marL="0" indent="0">
              <a:buNone/>
            </a:pPr>
            <a:r>
              <a:rPr lang="en-US" dirty="0"/>
              <a:t>- Ask thoughtful questions</a:t>
            </a:r>
          </a:p>
          <a:p>
            <a:pPr marL="0" indent="0">
              <a:buNone/>
            </a:pPr>
            <a:r>
              <a:rPr lang="en-US" dirty="0"/>
              <a:t>- Specific details are helpful</a:t>
            </a:r>
          </a:p>
          <a:p>
            <a:pPr marL="0" indent="0">
              <a:buNone/>
            </a:pPr>
            <a:r>
              <a:rPr lang="en-US" dirty="0"/>
              <a:t>- Evidence collection and preservation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Impact Conversation &amp; Self-Care</a:t>
            </a:r>
          </a:p>
          <a:p>
            <a:pPr marL="0" indent="0">
              <a:buNone/>
            </a:pPr>
            <a:r>
              <a:rPr lang="en-US" dirty="0"/>
              <a:t>- How do they need to be supported?</a:t>
            </a:r>
          </a:p>
          <a:p>
            <a:pPr marL="0" indent="0">
              <a:buNone/>
            </a:pPr>
            <a:r>
              <a:rPr lang="en-US" dirty="0"/>
              <a:t>- What impact is this having on their university experience and life in general?</a:t>
            </a:r>
          </a:p>
        </p:txBody>
      </p:sp>
    </p:spTree>
    <p:extLst>
      <p:ext uri="{BB962C8B-B14F-4D97-AF65-F5344CB8AC3E}">
        <p14:creationId xmlns:p14="http://schemas.microsoft.com/office/powerpoint/2010/main" val="76817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llarmine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52836"/>
      </a:accent1>
      <a:accent2>
        <a:srgbClr val="697970"/>
      </a:accent2>
      <a:accent3>
        <a:srgbClr val="C8C8C8"/>
      </a:accent3>
      <a:accent4>
        <a:srgbClr val="F7BE00"/>
      </a:accent4>
      <a:accent5>
        <a:srgbClr val="00677F"/>
      </a:accent5>
      <a:accent6>
        <a:srgbClr val="4D4D4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 Screen Bellarmine Template" id="{109F2BBD-B805-0C47-8BE1-EE5FD54F39DA}" vid="{7B5311A2-F663-764E-9F9C-04F6C47E4F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E082DCE64AF0478E5B374A684CDA1A" ma:contentTypeVersion="13" ma:contentTypeDescription="Create a new document." ma:contentTypeScope="" ma:versionID="f9ece2cdc6f47a26d7c626a08b8aeb3e">
  <xsd:schema xmlns:xsd="http://www.w3.org/2001/XMLSchema" xmlns:xs="http://www.w3.org/2001/XMLSchema" xmlns:p="http://schemas.microsoft.com/office/2006/metadata/properties" xmlns:ns3="535a902e-6064-483e-9007-9cd6c636587b" xmlns:ns4="2bb64530-93b5-4cb6-a0e9-a6c175551944" targetNamespace="http://schemas.microsoft.com/office/2006/metadata/properties" ma:root="true" ma:fieldsID="8a2e7052fe9b6214d5ae46249db90905" ns3:_="" ns4:_="">
    <xsd:import namespace="535a902e-6064-483e-9007-9cd6c636587b"/>
    <xsd:import namespace="2bb64530-93b5-4cb6-a0e9-a6c175551944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5a902e-6064-483e-9007-9cd6c636587b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64530-93b5-4cb6-a0e9-a6c17555194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35a902e-6064-483e-9007-9cd6c636587b" xsi:nil="true"/>
  </documentManagement>
</p:properties>
</file>

<file path=customXml/itemProps1.xml><?xml version="1.0" encoding="utf-8"?>
<ds:datastoreItem xmlns:ds="http://schemas.openxmlformats.org/officeDocument/2006/customXml" ds:itemID="{1A5C4759-05E3-498D-BC37-96A64BACEC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5a902e-6064-483e-9007-9cd6c636587b"/>
    <ds:schemaRef ds:uri="2bb64530-93b5-4cb6-a0e9-a6c1755519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0E34B3-E4F7-464B-A15D-E1BCA8E1AE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37EEAD-F50E-41EF-9D8E-6D1CBF094157}">
  <ds:schemaRefs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2bb64530-93b5-4cb6-a0e9-a6c175551944"/>
    <ds:schemaRef ds:uri="http://purl.org/dc/elements/1.1/"/>
    <ds:schemaRef ds:uri="535a902e-6064-483e-9007-9cd6c636587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815</Words>
  <Application>Microsoft Office PowerPoint</Application>
  <PresentationFormat>Widescreen</PresentationFormat>
  <Paragraphs>150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Office Theme</vt:lpstr>
      <vt:lpstr>Title IX Advisor Training</vt:lpstr>
      <vt:lpstr>Today’s Goals</vt:lpstr>
      <vt:lpstr>Role of an Advisor</vt:lpstr>
      <vt:lpstr>Advisor Expectations</vt:lpstr>
      <vt:lpstr>Developing Trust</vt:lpstr>
      <vt:lpstr>Supportive Measures and Interim Measures</vt:lpstr>
      <vt:lpstr>Important Process Points</vt:lpstr>
      <vt:lpstr>Title IX Process</vt:lpstr>
      <vt:lpstr>Preparing for the Investigation and Hearing</vt:lpstr>
      <vt:lpstr>Buckets of Evidence</vt:lpstr>
      <vt:lpstr>Credibility Assessment</vt:lpstr>
      <vt:lpstr>Questions During the Process</vt:lpstr>
      <vt:lpstr>Processing Outcomes with the Party</vt:lpstr>
      <vt:lpstr>Resources for Students</vt:lpstr>
      <vt:lpstr>Resources for Employees</vt:lpstr>
      <vt:lpstr>Resources for Advisors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Kelty</dc:creator>
  <cp:lastModifiedBy>Allison J. Schumacher Smithkier</cp:lastModifiedBy>
  <cp:revision>15</cp:revision>
  <cp:lastPrinted>2023-10-19T16:50:14Z</cp:lastPrinted>
  <dcterms:created xsi:type="dcterms:W3CDTF">2020-08-18T13:57:38Z</dcterms:created>
  <dcterms:modified xsi:type="dcterms:W3CDTF">2023-10-19T16:55:00Z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0x010100DFE082DCE64AF0478E5B374A684CDA1A</vt:lpwstr>
  </property>
</Properties>
</file>