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94"/>
  </p:normalViewPr>
  <p:slideViewPr>
    <p:cSldViewPr snapToGrid="0" snapToObjects="1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7391D-D800-AF4B-9BCC-050FD0BF55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3570" y="1122363"/>
            <a:ext cx="7315199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2B2A6F-6709-514E-BFC6-9A4A7329A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570" y="3602038"/>
            <a:ext cx="7315199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2D3AD-8629-3943-936D-B62EEF2E9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DC17-4A50-5F49-AEC7-C955C81B92E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F098A-A3EE-384E-8702-C33746765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8BA1B-DDA8-3F42-87AD-7D1A6372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F8C4-05A7-DC4E-8BB7-4202EC4ACB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306E680-6A26-9C48-87BF-4368862B9A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289" r="41429" b="18385"/>
          <a:stretch/>
        </p:blipFill>
        <p:spPr>
          <a:xfrm>
            <a:off x="8272412" y="-1"/>
            <a:ext cx="391958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53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3A8F6-F979-A948-9E97-51A384265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DC9482-4942-9A42-9B6B-9A6D0C3F5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ABD93E-E334-794F-AAA4-ED2738BD9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2F737-FC71-3D41-A122-65FFC9186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DC17-4A50-5F49-AEC7-C955C81B92E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97691-9973-4B46-AE83-6A5F333C7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99189-E24D-B94A-A884-A8AF80D2C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F8C4-05A7-DC4E-8BB7-4202EC4AC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4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739EF-4096-1A49-9AD4-0655F121A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2AF70-1E65-534B-9153-913A0A9E4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ECE82-C65F-6B43-ABA4-3EB664450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DC17-4A50-5F49-AEC7-C955C81B92E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09C77-D8D0-FB43-910C-1F4903065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1FDC7-F78C-EE40-982D-9189AE7D3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F8C4-05A7-DC4E-8BB7-4202EC4AC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02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CDA1A7-5913-1444-B7D0-0B55BA2D78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05413-85D9-A548-83D7-268A900CC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033B9-EFDB-514F-8EDA-0D81C8C45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DC17-4A50-5F49-AEC7-C955C81B92E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CC90F-E680-5346-AB4F-974271576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E2FA6-882C-6645-8A51-A07C0F71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F8C4-05A7-DC4E-8BB7-4202EC4AC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4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7391D-D800-AF4B-9BCC-050FD0BF55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3570" y="1122363"/>
            <a:ext cx="7315199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2B2A6F-6709-514E-BFC6-9A4A7329A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570" y="3602038"/>
            <a:ext cx="7315199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2D3AD-8629-3943-936D-B62EEF2E9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DC17-4A50-5F49-AEC7-C955C81B92E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F098A-A3EE-384E-8702-C33746765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8BA1B-DDA8-3F42-87AD-7D1A6372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F8C4-05A7-DC4E-8BB7-4202EC4ACB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955C273-3410-C447-B8B7-5FDFF0F32A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289" r="41429" b="18385"/>
          <a:stretch/>
        </p:blipFill>
        <p:spPr>
          <a:xfrm>
            <a:off x="8272412" y="-1"/>
            <a:ext cx="391958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8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E5C75-2456-E24C-A74E-E3F68183E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5908F-63CC-1B4E-947D-0F7354761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D3A58-FFD8-4940-A7F0-8B2B57C9A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DC17-4A50-5F49-AEC7-C955C81B92E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E6D3E-6D5E-D349-938B-E0B3301AF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B6C36-FD1B-BE4B-974D-B33D0A7B6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F8C4-05A7-DC4E-8BB7-4202EC4AC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6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BCD9A-4C4D-C04D-B628-4D6821CF99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6D619-9256-5342-BA68-AA592831F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652CD-DA0F-E044-884E-A857BA135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DC17-4A50-5F49-AEC7-C955C81B92E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41647-D227-6B41-9AD6-182E7AE90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12F90-7608-D14B-BE6C-B6E7C3BF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F8C4-05A7-DC4E-8BB7-4202EC4ACB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1F2DD4F-54D8-DF4E-89F0-75242AE735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289" r="41429" b="18385"/>
          <a:stretch/>
        </p:blipFill>
        <p:spPr>
          <a:xfrm>
            <a:off x="8272412" y="-1"/>
            <a:ext cx="391958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43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955F1-41C9-F741-ABCA-148F72FF7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8B0D0-CB2A-5B49-AFAE-C401DC85D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CFA190-6116-CE4E-880A-2A5FD5E9F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6A325-B878-6048-96EA-AD37D9146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DC17-4A50-5F49-AEC7-C955C81B92E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94E63-81BD-D34E-9FB6-590D87A2C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2F3FA-6596-F141-A53F-FDEC5D0FD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F8C4-05A7-DC4E-8BB7-4202EC4AC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7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786C4-8A82-2E47-BA0A-3B4FD275E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DAD30-26CB-894D-B249-16631B50F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4E37DF-FCA3-9345-8F1B-3B2DEECC3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2A7F32-108C-0147-BF1C-151D185797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5A79B9-C154-E741-8BC5-8B95F0D25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3A23CC-9985-5B43-B4F5-7A65FBBBB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DC17-4A50-5F49-AEC7-C955C81B92E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A89551-72F1-6A40-B02D-98C9990F1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3ACEE8-777A-5940-9519-1D826BCAD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F8C4-05A7-DC4E-8BB7-4202EC4AC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1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60DEB-C558-DB4D-9DBB-60DA77C03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DA75B9-E07E-614C-9F6C-7943A325F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DC17-4A50-5F49-AEC7-C955C81B92E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482A-9624-104B-AFF8-5DE40120A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BB9DE2-8332-1E4D-806B-6DDB78385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F8C4-05A7-DC4E-8BB7-4202EC4AC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10AD24-3C30-D545-822F-3EF5F7FE4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DC17-4A50-5F49-AEC7-C955C81B92E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31DBBA-BE87-D441-B84D-D8F2DAF19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2A5FB-A616-8D45-9939-E7B33461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F8C4-05A7-DC4E-8BB7-4202EC4AC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19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8ADA5-6E94-DB46-948A-CE55B2255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303E3-1AEE-0E46-A78B-8B0925632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0A59D-5684-1941-8033-29499AF5C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F289D9-B751-654C-8849-B701A522D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DC17-4A50-5F49-AEC7-C955C81B92E5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A2888-A517-7A40-9678-F86659CA1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86589-428D-8542-B91B-AA693B17C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8F8C4-05A7-DC4E-8BB7-4202EC4AC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0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9A89C3-E6FA-684D-8BAE-1760B34F554E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71C330-0F02-8249-82EC-9F3A278C0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3E27E-2040-824D-B637-1C07F3E06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D629B-BAF4-A343-8BF1-1572AB3803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82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171DC17-4A50-5F49-AEC7-C955C81B92E5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1F82B-A72E-B848-BB19-0207CDE46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82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620FE-B066-7C49-9BDF-AF56CC193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82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9B8F8C4-05A7-DC4E-8BB7-4202EC4ACB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A6F54A4B-B617-B54F-B600-5EFC28C265A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056147" y="185741"/>
            <a:ext cx="96139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7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30DA4-D291-4B42-B1AF-848E941EB3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IX Investigator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97951D-6AED-F64B-AB8D-89218E91D0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2023</a:t>
            </a:r>
          </a:p>
        </p:txBody>
      </p:sp>
    </p:spTree>
    <p:extLst>
      <p:ext uri="{BB962C8B-B14F-4D97-AF65-F5344CB8AC3E}">
        <p14:creationId xmlns:p14="http://schemas.microsoft.com/office/powerpoint/2010/main" val="1272097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67627-9981-4E89-CA67-95004F90A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Acknowledging and Challenging Implicit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BCCBF-5DF8-95CA-24D4-C07467795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Stereotypes</a:t>
            </a:r>
          </a:p>
          <a:p>
            <a:pPr marL="0" indent="0">
              <a:buNone/>
            </a:pPr>
            <a:r>
              <a:rPr lang="en-US" dirty="0"/>
              <a:t>Confirmation bias</a:t>
            </a:r>
          </a:p>
          <a:p>
            <a:pPr marL="0" indent="0">
              <a:buNone/>
            </a:pPr>
            <a:r>
              <a:rPr lang="en-US" dirty="0"/>
              <a:t>Personal experiences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Approach with objectivity</a:t>
            </a:r>
          </a:p>
          <a:p>
            <a:pPr marL="0" indent="0">
              <a:buNone/>
            </a:pPr>
            <a:r>
              <a:rPr lang="en-US" dirty="0"/>
              <a:t>Listen actively, impartially, and openly</a:t>
            </a:r>
          </a:p>
          <a:p>
            <a:pPr marL="0" indent="0">
              <a:buNone/>
            </a:pPr>
            <a:r>
              <a:rPr lang="en-US" dirty="0"/>
              <a:t>Acknowledge when you cannot be impartial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656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E26FC-F3A2-586F-2A43-FE9881E63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Effective and Relevant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493CB-8479-3EF5-D79F-75D956F78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Relationship of parties</a:t>
            </a:r>
          </a:p>
          <a:p>
            <a:r>
              <a:rPr lang="en-US" dirty="0"/>
              <a:t>Context of interaction or event</a:t>
            </a:r>
          </a:p>
          <a:p>
            <a:r>
              <a:rPr lang="en-US" dirty="0"/>
              <a:t>Time and place</a:t>
            </a:r>
          </a:p>
          <a:p>
            <a:r>
              <a:rPr lang="en-US" dirty="0"/>
              <a:t>People involved / witnesses</a:t>
            </a:r>
          </a:p>
          <a:p>
            <a:r>
              <a:rPr lang="en-US" dirty="0"/>
              <a:t>Overall impact</a:t>
            </a:r>
          </a:p>
          <a:p>
            <a:endParaRPr lang="en-US" dirty="0"/>
          </a:p>
          <a:p>
            <a:r>
              <a:rPr lang="en-US" dirty="0"/>
              <a:t>Following up on other evidence</a:t>
            </a:r>
          </a:p>
          <a:p>
            <a:pPr marL="0" indent="0">
              <a:buNone/>
            </a:pPr>
            <a:r>
              <a:rPr lang="en-US" dirty="0"/>
              <a:t>	- What does it tend to prove or disprove?</a:t>
            </a:r>
          </a:p>
          <a:p>
            <a:pPr marL="0" indent="0">
              <a:buNone/>
            </a:pPr>
            <a:r>
              <a:rPr lang="en-US" dirty="0"/>
              <a:t>	- Does it provide context?</a:t>
            </a:r>
          </a:p>
          <a:p>
            <a:pPr marL="0" indent="0">
              <a:buNone/>
            </a:pPr>
            <a:r>
              <a:rPr lang="en-US" dirty="0"/>
              <a:t>	- Does it corroborate a party’s story?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563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B965D-6D8C-E9AB-E194-752A257CD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Buckets of Evidence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27B6F74-C94C-C2F0-81A4-AF2B6A3A2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3412" y="1483719"/>
            <a:ext cx="6578610" cy="4351338"/>
          </a:xfrm>
        </p:spPr>
      </p:pic>
    </p:spTree>
    <p:extLst>
      <p:ext uri="{BB962C8B-B14F-4D97-AF65-F5344CB8AC3E}">
        <p14:creationId xmlns:p14="http://schemas.microsoft.com/office/powerpoint/2010/main" val="1484681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A9B58-FED3-F424-3A2E-0376B0560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Credibility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DE35D-4BFB-0C03-A309-4FCFB2A31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Plausibility</a:t>
            </a:r>
          </a:p>
          <a:p>
            <a:r>
              <a:rPr lang="en-US" dirty="0"/>
              <a:t>Demeanor</a:t>
            </a:r>
          </a:p>
          <a:p>
            <a:r>
              <a:rPr lang="en-US" dirty="0"/>
              <a:t>Motive to Falsify</a:t>
            </a:r>
          </a:p>
          <a:p>
            <a:r>
              <a:rPr lang="en-US" dirty="0"/>
              <a:t>Corroboration</a:t>
            </a:r>
          </a:p>
          <a:p>
            <a:r>
              <a:rPr lang="en-US" dirty="0"/>
              <a:t>Past Record</a:t>
            </a:r>
          </a:p>
        </p:txBody>
      </p:sp>
    </p:spTree>
    <p:extLst>
      <p:ext uri="{BB962C8B-B14F-4D97-AF65-F5344CB8AC3E}">
        <p14:creationId xmlns:p14="http://schemas.microsoft.com/office/powerpoint/2010/main" val="2704363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4206F-81B6-DA4A-62FA-E30EB6257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B7D90-5B27-1537-8E95-C01D19798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 correspondence with involved parties</a:t>
            </a:r>
          </a:p>
          <a:p>
            <a:r>
              <a:rPr lang="en-US" dirty="0"/>
              <a:t>Script for initial meetings with parties</a:t>
            </a:r>
          </a:p>
          <a:p>
            <a:r>
              <a:rPr lang="en-US" dirty="0"/>
              <a:t>Take notes and record interviews</a:t>
            </a:r>
          </a:p>
          <a:p>
            <a:r>
              <a:rPr lang="en-US" dirty="0"/>
              <a:t>Create a timeline</a:t>
            </a:r>
          </a:p>
          <a:p>
            <a:r>
              <a:rPr lang="en-US" dirty="0"/>
              <a:t>Summarize party and witness statements and provide for review</a:t>
            </a:r>
          </a:p>
          <a:p>
            <a:r>
              <a:rPr lang="en-US" dirty="0"/>
              <a:t>Draft investigation report</a:t>
            </a:r>
          </a:p>
          <a:p>
            <a:r>
              <a:rPr lang="en-US" dirty="0"/>
              <a:t>Attorneys and Advisors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Resources are available in Teams</a:t>
            </a:r>
          </a:p>
        </p:txBody>
      </p:sp>
    </p:spTree>
    <p:extLst>
      <p:ext uri="{BB962C8B-B14F-4D97-AF65-F5344CB8AC3E}">
        <p14:creationId xmlns:p14="http://schemas.microsoft.com/office/powerpoint/2010/main" val="1190938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97294-D22D-385A-2527-255ABAE0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That May Arise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ED007-5DF2-53DD-1DA4-0C6B7F960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Trauma-informed response</a:t>
            </a:r>
          </a:p>
          <a:p>
            <a:r>
              <a:rPr lang="en-US" dirty="0"/>
              <a:t>Acknowledging and remedying bias</a:t>
            </a:r>
          </a:p>
          <a:p>
            <a:r>
              <a:rPr lang="en-US" dirty="0"/>
              <a:t>Disclosure of additional sexual misconduct</a:t>
            </a:r>
          </a:p>
          <a:p>
            <a:r>
              <a:rPr lang="en-US" dirty="0"/>
              <a:t>Accessibility</a:t>
            </a:r>
          </a:p>
          <a:p>
            <a:r>
              <a:rPr lang="en-US" dirty="0"/>
              <a:t>Advisors / Attorneys</a:t>
            </a:r>
          </a:p>
        </p:txBody>
      </p:sp>
    </p:spTree>
    <p:extLst>
      <p:ext uri="{BB962C8B-B14F-4D97-AF65-F5344CB8AC3E}">
        <p14:creationId xmlns:p14="http://schemas.microsoft.com/office/powerpoint/2010/main" val="3200818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B149F-B5BE-081A-4F5D-94A137712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701" y="1504748"/>
            <a:ext cx="7315199" cy="23876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7150F5-7DAB-6BD1-4E10-EC631D1108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61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0367E-DF85-5B48-ABDA-7F8FDCCF8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241B7-01DA-6A42-8344-CD7434099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Foundations of Title IX</a:t>
            </a:r>
          </a:p>
          <a:p>
            <a:pPr marL="0" indent="0">
              <a:buNone/>
            </a:pPr>
            <a:r>
              <a:rPr lang="en-US" dirty="0"/>
              <a:t>Role of an Investigator</a:t>
            </a:r>
          </a:p>
          <a:p>
            <a:pPr marL="0" indent="0">
              <a:buNone/>
            </a:pPr>
            <a:r>
              <a:rPr lang="en-US" dirty="0"/>
              <a:t>Title IX Process</a:t>
            </a:r>
          </a:p>
          <a:p>
            <a:pPr marL="0" indent="0">
              <a:buNone/>
            </a:pPr>
            <a:r>
              <a:rPr lang="en-US" dirty="0"/>
              <a:t>Conducting an Investigation</a:t>
            </a:r>
          </a:p>
        </p:txBody>
      </p:sp>
    </p:spTree>
    <p:extLst>
      <p:ext uri="{BB962C8B-B14F-4D97-AF65-F5344CB8AC3E}">
        <p14:creationId xmlns:p14="http://schemas.microsoft.com/office/powerpoint/2010/main" val="2242126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5C79C-09D6-1851-410A-7DC180E14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 of Title 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EFC15-E054-9C49-8E0B-A513548E3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Title IX of the Education Amendments of 1972 is a federal law intended to end sex discrimination in all areas of education</a:t>
            </a:r>
          </a:p>
          <a:p>
            <a:pPr lvl="1"/>
            <a:r>
              <a:rPr lang="en-US" sz="2000" dirty="0"/>
              <a:t>Applies to non-discrimination based on sex/gender to all recipients of federal funds</a:t>
            </a:r>
          </a:p>
          <a:p>
            <a:pPr lvl="1"/>
            <a:r>
              <a:rPr lang="en-US" sz="2000" dirty="0"/>
              <a:t>Applies to issues of program equity, sexual harassment and sexual assault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2011 Dear Colleague Letter</a:t>
            </a:r>
          </a:p>
          <a:p>
            <a:pPr marL="457200" lvl="1" indent="0">
              <a:buNone/>
            </a:pPr>
            <a:r>
              <a:rPr lang="en-US" sz="2000" dirty="0"/>
              <a:t>2020 Regulations</a:t>
            </a:r>
          </a:p>
          <a:p>
            <a:pPr marL="457200" lvl="1" indent="0">
              <a:buNone/>
            </a:pPr>
            <a:r>
              <a:rPr lang="en-US" sz="2000" dirty="0"/>
              <a:t>2022 – Proposed Rule Making in progress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884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07BE-3E11-B3FB-D9A4-2A247474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E2B3E-3DFA-F4A5-9A60-A31832C6C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Sexual Misconduct</a:t>
            </a:r>
          </a:p>
          <a:p>
            <a:r>
              <a:rPr lang="en-US" dirty="0"/>
              <a:t>Sexual Assault</a:t>
            </a:r>
          </a:p>
          <a:p>
            <a:r>
              <a:rPr lang="en-US" dirty="0"/>
              <a:t>Sexual Harassment</a:t>
            </a:r>
          </a:p>
          <a:p>
            <a:r>
              <a:rPr lang="en-US" dirty="0"/>
              <a:t>Sexual Exploitation</a:t>
            </a:r>
          </a:p>
          <a:p>
            <a:r>
              <a:rPr lang="en-US" dirty="0"/>
              <a:t>Stalking</a:t>
            </a:r>
          </a:p>
          <a:p>
            <a:r>
              <a:rPr lang="en-US" dirty="0"/>
              <a:t>Dating Violence</a:t>
            </a:r>
          </a:p>
          <a:p>
            <a:r>
              <a:rPr lang="en-US" dirty="0"/>
              <a:t>Domestic Violence</a:t>
            </a:r>
          </a:p>
          <a:p>
            <a:r>
              <a:rPr lang="en-US" dirty="0"/>
              <a:t>Incapacitation</a:t>
            </a:r>
          </a:p>
          <a:p>
            <a:r>
              <a:rPr lang="en-US" dirty="0"/>
              <a:t>Retaliation</a:t>
            </a:r>
          </a:p>
        </p:txBody>
      </p:sp>
    </p:spTree>
    <p:extLst>
      <p:ext uri="{BB962C8B-B14F-4D97-AF65-F5344CB8AC3E}">
        <p14:creationId xmlns:p14="http://schemas.microsoft.com/office/powerpoint/2010/main" val="2974245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073B7-70BA-3443-3A97-794F1B599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FC075-1140-552C-A6F5-ACA7FEAFD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Consent is clear, knowing and voluntary.</a:t>
            </a:r>
          </a:p>
          <a:p>
            <a:r>
              <a:rPr lang="en-US" dirty="0"/>
              <a:t>Consent is informed, freely given through mutually understandable words or actions.</a:t>
            </a:r>
          </a:p>
          <a:p>
            <a:r>
              <a:rPr lang="en-US" dirty="0"/>
              <a:t>Consent is active, not passive.</a:t>
            </a:r>
          </a:p>
          <a:p>
            <a:r>
              <a:rPr lang="en-US" dirty="0"/>
              <a:t>The responsibility to obtain consent rests with the initiator of the activity.</a:t>
            </a:r>
          </a:p>
          <a:p>
            <a:endParaRPr lang="en-US" dirty="0"/>
          </a:p>
          <a:p>
            <a:r>
              <a:rPr lang="en-US" dirty="0"/>
              <a:t>Consent can be withdrawn.</a:t>
            </a:r>
          </a:p>
          <a:p>
            <a:r>
              <a:rPr lang="en-US" dirty="0"/>
              <a:t>Consent to one activity is not consent to another.</a:t>
            </a:r>
          </a:p>
          <a:p>
            <a:r>
              <a:rPr lang="en-US" dirty="0"/>
              <a:t>The fact that consent was given in the past does not mean consent is given now.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700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07D61-23ED-AF40-89CF-935A15DE7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IX 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2E3795-8B2A-50D2-E24B-46565153E3C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467816"/>
            <a:ext cx="10515600" cy="14486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1200" dirty="0"/>
              <a:t>Address immediate safety concerns</a:t>
            </a:r>
          </a:p>
          <a:p>
            <a:pPr marL="342900" indent="-342900">
              <a:buAutoNum type="arabicParenR"/>
            </a:pPr>
            <a:r>
              <a:rPr lang="en-US" sz="1200" dirty="0"/>
              <a:t>Provide resources, support, and reporting options to survivor</a:t>
            </a:r>
          </a:p>
          <a:p>
            <a:pPr marL="342900" indent="-342900">
              <a:buAutoNum type="arabicParenR" startAt="3"/>
            </a:pPr>
            <a:r>
              <a:rPr lang="en-US" sz="1200" dirty="0"/>
              <a:t>Coordinator or Deputy Coordinator will conduct an inquiry</a:t>
            </a:r>
          </a:p>
          <a:p>
            <a:pPr marL="742950" lvl="1" indent="-285750">
              <a:buFontTx/>
              <a:buChar char="-"/>
            </a:pPr>
            <a:r>
              <a:rPr lang="en-US" sz="1200" dirty="0"/>
              <a:t>Determination of risk</a:t>
            </a:r>
          </a:p>
          <a:p>
            <a:pPr marL="742950" lvl="1" indent="-285750">
              <a:buFontTx/>
              <a:buChar char="-"/>
            </a:pPr>
            <a:r>
              <a:rPr lang="en-US" sz="1200" dirty="0"/>
              <a:t>Collection of available information</a:t>
            </a:r>
          </a:p>
          <a:p>
            <a:pPr marL="742950" lvl="1" indent="-285750">
              <a:buFontTx/>
              <a:buChar char="-"/>
            </a:pPr>
            <a:r>
              <a:rPr lang="en-US" sz="1200" dirty="0"/>
              <a:t>Jurisdiction Assessment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79AD1D-F74D-6BAB-E750-F0829942B47B}"/>
              </a:ext>
            </a:extLst>
          </p:cNvPr>
          <p:cNvSpPr txBox="1"/>
          <p:nvPr/>
        </p:nvSpPr>
        <p:spPr>
          <a:xfrm>
            <a:off x="838200" y="3088207"/>
            <a:ext cx="1863969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Student wishes to file a formal report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8E8A320-3751-36B5-1A1B-9C3D6BAB0942}"/>
              </a:ext>
            </a:extLst>
          </p:cNvPr>
          <p:cNvCxnSpPr/>
          <p:nvPr/>
        </p:nvCxnSpPr>
        <p:spPr>
          <a:xfrm>
            <a:off x="2822101" y="3666424"/>
            <a:ext cx="101990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CA06066-E0DE-015B-DC99-A09411608AD5}"/>
              </a:ext>
            </a:extLst>
          </p:cNvPr>
          <p:cNvSpPr txBox="1"/>
          <p:nvPr/>
        </p:nvSpPr>
        <p:spPr>
          <a:xfrm>
            <a:off x="3961940" y="3295252"/>
            <a:ext cx="1573824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Jurisdiction Assessment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FD83C13-3402-9E81-5904-BF0031C69292}"/>
              </a:ext>
            </a:extLst>
          </p:cNvPr>
          <p:cNvCxnSpPr/>
          <p:nvPr/>
        </p:nvCxnSpPr>
        <p:spPr>
          <a:xfrm>
            <a:off x="5655696" y="3666456"/>
            <a:ext cx="940777" cy="87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6B346B2-A158-7FCB-E695-E184DBE35EEF}"/>
              </a:ext>
            </a:extLst>
          </p:cNvPr>
          <p:cNvSpPr txBox="1"/>
          <p:nvPr/>
        </p:nvSpPr>
        <p:spPr>
          <a:xfrm>
            <a:off x="6795535" y="3213583"/>
            <a:ext cx="2523390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Notice is given – Investigators are assigned. Advisors are provided.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6F2932-3088-A7EE-D61B-A016AF153A17}"/>
              </a:ext>
            </a:extLst>
          </p:cNvPr>
          <p:cNvCxnSpPr/>
          <p:nvPr/>
        </p:nvCxnSpPr>
        <p:spPr>
          <a:xfrm>
            <a:off x="8014606" y="4548379"/>
            <a:ext cx="8792" cy="3253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BF64609-DC7A-6889-0C76-4D390A009FB9}"/>
              </a:ext>
            </a:extLst>
          </p:cNvPr>
          <p:cNvSpPr txBox="1"/>
          <p:nvPr/>
        </p:nvSpPr>
        <p:spPr>
          <a:xfrm>
            <a:off x="6855249" y="4928519"/>
            <a:ext cx="2523391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Completed Investigation – Determination of Hearing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497563-CF35-B280-06A9-D0456E53C572}"/>
              </a:ext>
            </a:extLst>
          </p:cNvPr>
          <p:cNvCxnSpPr/>
          <p:nvPr/>
        </p:nvCxnSpPr>
        <p:spPr>
          <a:xfrm flipH="1">
            <a:off x="5849815" y="5519844"/>
            <a:ext cx="492369" cy="87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899E8BC-CC43-8C94-FD65-F9D19D6EBB9E}"/>
              </a:ext>
            </a:extLst>
          </p:cNvPr>
          <p:cNvSpPr txBox="1"/>
          <p:nvPr/>
        </p:nvSpPr>
        <p:spPr>
          <a:xfrm>
            <a:off x="3835688" y="4651520"/>
            <a:ext cx="1820008" cy="1477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Hearing - Determination of Responsibility &amp; Sanctions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61936C6-45EF-AC7E-E432-F9C0A598A93A}"/>
              </a:ext>
            </a:extLst>
          </p:cNvPr>
          <p:cNvCxnSpPr/>
          <p:nvPr/>
        </p:nvCxnSpPr>
        <p:spPr>
          <a:xfrm flipH="1">
            <a:off x="3136425" y="5528636"/>
            <a:ext cx="39125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CDFFD97-77CA-BF50-4B19-A0FA129228B6}"/>
              </a:ext>
            </a:extLst>
          </p:cNvPr>
          <p:cNvSpPr txBox="1"/>
          <p:nvPr/>
        </p:nvSpPr>
        <p:spPr>
          <a:xfrm>
            <a:off x="879230" y="5332548"/>
            <a:ext cx="2063076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Possible Appeal</a:t>
            </a:r>
          </a:p>
        </p:txBody>
      </p:sp>
    </p:spTree>
    <p:extLst>
      <p:ext uri="{BB962C8B-B14F-4D97-AF65-F5344CB8AC3E}">
        <p14:creationId xmlns:p14="http://schemas.microsoft.com/office/powerpoint/2010/main" val="1647053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4F17-489B-3F7B-343B-8D98CADDD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Rights of Both Parties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F62DB-257A-6662-D054-6B541B265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party may have up to 2 advisors of their choice</a:t>
            </a:r>
          </a:p>
          <a:p>
            <a:r>
              <a:rPr lang="en-US" dirty="0"/>
              <a:t>Interim measures and support</a:t>
            </a:r>
          </a:p>
          <a:p>
            <a:r>
              <a:rPr lang="en-US" dirty="0"/>
              <a:t>Notice of all processes including rationale for decisions</a:t>
            </a:r>
          </a:p>
          <a:p>
            <a:r>
              <a:rPr lang="en-US" dirty="0"/>
              <a:t>Participation in an informal or formal process</a:t>
            </a:r>
          </a:p>
          <a:p>
            <a:pPr marL="0" indent="0">
              <a:buNone/>
            </a:pPr>
            <a:r>
              <a:rPr lang="en-US" dirty="0"/>
              <a:t>	- Both parties must agree to informal resolution</a:t>
            </a:r>
          </a:p>
          <a:p>
            <a:pPr marL="0" indent="0">
              <a:buNone/>
            </a:pPr>
            <a:r>
              <a:rPr lang="en-US" dirty="0"/>
              <a:t>	- Informal resolution is not an option in cases where the Respondent is an 	employee and the Complainant is a student</a:t>
            </a:r>
          </a:p>
          <a:p>
            <a:r>
              <a:rPr lang="en-US" dirty="0"/>
              <a:t>Access to investigation report</a:t>
            </a:r>
          </a:p>
        </p:txBody>
      </p:sp>
    </p:spTree>
    <p:extLst>
      <p:ext uri="{BB962C8B-B14F-4D97-AF65-F5344CB8AC3E}">
        <p14:creationId xmlns:p14="http://schemas.microsoft.com/office/powerpoint/2010/main" val="3858193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68A48-EB50-2A91-9CCE-D1D671893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Coordinator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4C139-9ACE-7D87-0FF2-5F89DC47C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Coordinating support and interim measures</a:t>
            </a:r>
          </a:p>
          <a:p>
            <a:r>
              <a:rPr lang="en-US" dirty="0"/>
              <a:t>Connecting parties to resources</a:t>
            </a:r>
          </a:p>
          <a:p>
            <a:endParaRPr lang="en-US" dirty="0"/>
          </a:p>
          <a:p>
            <a:r>
              <a:rPr lang="en-US" dirty="0"/>
              <a:t>Receive initial reports and make initial determinations</a:t>
            </a:r>
          </a:p>
          <a:p>
            <a:endParaRPr lang="en-US" dirty="0"/>
          </a:p>
          <a:p>
            <a:r>
              <a:rPr lang="en-US" dirty="0"/>
              <a:t>Coordinate the investigative process:</a:t>
            </a:r>
          </a:p>
          <a:p>
            <a:pPr marL="0" indent="0">
              <a:buNone/>
            </a:pPr>
            <a:r>
              <a:rPr lang="en-US" dirty="0"/>
              <a:t>	- Draft and send initial notice to parties</a:t>
            </a:r>
          </a:p>
          <a:p>
            <a:pPr marL="0" indent="0">
              <a:buNone/>
            </a:pPr>
            <a:r>
              <a:rPr lang="en-US" dirty="0"/>
              <a:t>	- Assign investigators</a:t>
            </a:r>
          </a:p>
          <a:p>
            <a:pPr marL="0" indent="0">
              <a:buNone/>
            </a:pPr>
            <a:r>
              <a:rPr lang="en-US" dirty="0"/>
              <a:t>	- Consult on the case</a:t>
            </a:r>
          </a:p>
          <a:p>
            <a:pPr marL="0" indent="0">
              <a:buNone/>
            </a:pPr>
            <a:r>
              <a:rPr lang="en-US" dirty="0"/>
              <a:t>	- Reach out to parties and assist with scheduling as needed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Review final investigation report and make determination</a:t>
            </a:r>
          </a:p>
          <a:p>
            <a:endParaRPr lang="en-US" dirty="0"/>
          </a:p>
          <a:p>
            <a:r>
              <a:rPr lang="en-US" dirty="0"/>
              <a:t>Oversee hearing and appeals process</a:t>
            </a:r>
          </a:p>
        </p:txBody>
      </p:sp>
    </p:spTree>
    <p:extLst>
      <p:ext uri="{BB962C8B-B14F-4D97-AF65-F5344CB8AC3E}">
        <p14:creationId xmlns:p14="http://schemas.microsoft.com/office/powerpoint/2010/main" val="3481541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8D083-33D5-2A03-8FB0-10194131E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Investigator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8DC47-9C52-2F82-4A2C-565459C04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u="sng" dirty="0"/>
              <a:t>General</a:t>
            </a:r>
          </a:p>
          <a:p>
            <a:pPr marL="0" indent="0">
              <a:buNone/>
            </a:pPr>
            <a:r>
              <a:rPr lang="en-US" dirty="0"/>
              <a:t>	- Knowledge of the process</a:t>
            </a:r>
          </a:p>
          <a:p>
            <a:pPr marL="0" indent="0">
              <a:buNone/>
            </a:pPr>
            <a:r>
              <a:rPr lang="en-US" dirty="0"/>
              <a:t>	- Impartial fact finder</a:t>
            </a:r>
          </a:p>
          <a:p>
            <a:r>
              <a:rPr lang="en-US" b="1" u="sng" dirty="0"/>
              <a:t>Pre-Interview</a:t>
            </a:r>
          </a:p>
          <a:p>
            <a:pPr marL="0" indent="0">
              <a:buNone/>
            </a:pPr>
            <a:r>
              <a:rPr lang="en-US" dirty="0"/>
              <a:t>	- Review all documentation or other evidence provided</a:t>
            </a:r>
          </a:p>
          <a:p>
            <a:pPr marL="0" indent="0">
              <a:buNone/>
            </a:pPr>
            <a:r>
              <a:rPr lang="en-US" dirty="0"/>
              <a:t>	- Develop investigation strategy and questions</a:t>
            </a:r>
          </a:p>
          <a:p>
            <a:r>
              <a:rPr lang="en-US" b="1" u="sng" dirty="0"/>
              <a:t>Interviews</a:t>
            </a:r>
          </a:p>
          <a:p>
            <a:pPr marL="0" indent="0">
              <a:buNone/>
            </a:pPr>
            <a:r>
              <a:rPr lang="en-US" dirty="0"/>
              <a:t>	- Gather as much relevant information as possible</a:t>
            </a:r>
          </a:p>
          <a:p>
            <a:pPr marL="0" indent="0">
              <a:buNone/>
            </a:pPr>
            <a:r>
              <a:rPr lang="en-US" dirty="0"/>
              <a:t>	- Ask substantive and specific questions</a:t>
            </a:r>
          </a:p>
          <a:p>
            <a:pPr marL="0" indent="0">
              <a:buNone/>
            </a:pPr>
            <a:r>
              <a:rPr lang="en-US" dirty="0"/>
              <a:t>	- Create summary reports for each interview</a:t>
            </a:r>
          </a:p>
          <a:p>
            <a:pPr marL="0" indent="0">
              <a:buNone/>
            </a:pPr>
            <a:r>
              <a:rPr lang="en-US" dirty="0"/>
              <a:t>	- Document all outreach &amp; meetings</a:t>
            </a:r>
          </a:p>
          <a:p>
            <a:r>
              <a:rPr lang="en-US" b="1" u="sng" dirty="0"/>
              <a:t>Submit Final Investigation Report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Include determinations related to evidence, witnesses, and credibility</a:t>
            </a:r>
          </a:p>
          <a:p>
            <a:pPr marL="0" indent="0">
              <a:buNone/>
            </a:pPr>
            <a:r>
              <a:rPr lang="en-US" dirty="0"/>
              <a:t>	- Include all materials and interviews</a:t>
            </a:r>
          </a:p>
          <a:p>
            <a:pPr marL="0" indent="0">
              <a:buNone/>
            </a:pPr>
            <a:r>
              <a:rPr lang="en-US" dirty="0"/>
              <a:t>	- Indicate facts of the case and discrepancies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86947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ellarmine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52836"/>
      </a:accent1>
      <a:accent2>
        <a:srgbClr val="697970"/>
      </a:accent2>
      <a:accent3>
        <a:srgbClr val="C8C8C8"/>
      </a:accent3>
      <a:accent4>
        <a:srgbClr val="F7BE00"/>
      </a:accent4>
      <a:accent5>
        <a:srgbClr val="00677F"/>
      </a:accent5>
      <a:accent6>
        <a:srgbClr val="4D4D4D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 Screen Bellarmine Template" id="{109F2BBD-B805-0C47-8BE1-EE5FD54F39DA}" vid="{7B5311A2-F663-764E-9F9C-04F6C47E4F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E082DCE64AF0478E5B374A684CDA1A" ma:contentTypeVersion="13" ma:contentTypeDescription="Create a new document." ma:contentTypeScope="" ma:versionID="f9ece2cdc6f47a26d7c626a08b8aeb3e">
  <xsd:schema xmlns:xsd="http://www.w3.org/2001/XMLSchema" xmlns:xs="http://www.w3.org/2001/XMLSchema" xmlns:p="http://schemas.microsoft.com/office/2006/metadata/properties" xmlns:ns3="535a902e-6064-483e-9007-9cd6c636587b" xmlns:ns4="2bb64530-93b5-4cb6-a0e9-a6c175551944" targetNamespace="http://schemas.microsoft.com/office/2006/metadata/properties" ma:root="true" ma:fieldsID="8a2e7052fe9b6214d5ae46249db90905" ns3:_="" ns4:_="">
    <xsd:import namespace="535a902e-6064-483e-9007-9cd6c636587b"/>
    <xsd:import namespace="2bb64530-93b5-4cb6-a0e9-a6c175551944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5a902e-6064-483e-9007-9cd6c636587b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64530-93b5-4cb6-a0e9-a6c175551944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35a902e-6064-483e-9007-9cd6c636587b" xsi:nil="true"/>
  </documentManagement>
</p:properties>
</file>

<file path=customXml/itemProps1.xml><?xml version="1.0" encoding="utf-8"?>
<ds:datastoreItem xmlns:ds="http://schemas.openxmlformats.org/officeDocument/2006/customXml" ds:itemID="{2CCD2EF3-1804-45C6-AD7F-1EFEC4A072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5a902e-6064-483e-9007-9cd6c636587b"/>
    <ds:schemaRef ds:uri="2bb64530-93b5-4cb6-a0e9-a6c1755519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026021-9E5D-478B-B67A-AE2A56188C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F00605-53D5-49BC-AD6D-4A7AD0504C8D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535a902e-6064-483e-9007-9cd6c636587b"/>
    <ds:schemaRef ds:uri="http://schemas.microsoft.com/office/2006/metadata/properties"/>
    <ds:schemaRef ds:uri="http://purl.org/dc/terms/"/>
    <ds:schemaRef ds:uri="http://schemas.microsoft.com/office/infopath/2007/PartnerControls"/>
    <ds:schemaRef ds:uri="2bb64530-93b5-4cb6-a0e9-a6c175551944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8678</TotalTime>
  <Words>636</Words>
  <Application>Microsoft Office PowerPoint</Application>
  <PresentationFormat>Widescreen</PresentationFormat>
  <Paragraphs>131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Office Theme</vt:lpstr>
      <vt:lpstr>Title IX Investigator Training</vt:lpstr>
      <vt:lpstr>Goals for Today</vt:lpstr>
      <vt:lpstr>Foundation of Title IX</vt:lpstr>
      <vt:lpstr>Definitions</vt:lpstr>
      <vt:lpstr>Consent</vt:lpstr>
      <vt:lpstr>Title IX Process</vt:lpstr>
      <vt:lpstr>Rights of Both Parties</vt:lpstr>
      <vt:lpstr>Coordinator Role</vt:lpstr>
      <vt:lpstr>Role of Investigator</vt:lpstr>
      <vt:lpstr>Acknowledging and Challenging Implicit Bias</vt:lpstr>
      <vt:lpstr>Developing Effective and Relevant Questions</vt:lpstr>
      <vt:lpstr>Buckets of Evidence</vt:lpstr>
      <vt:lpstr>Credibility Assessment</vt:lpstr>
      <vt:lpstr>Important Points</vt:lpstr>
      <vt:lpstr>Issues That May Arise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Kelty</dc:creator>
  <cp:lastModifiedBy>Allison J. Schumacher Smithkier</cp:lastModifiedBy>
  <cp:revision>20</cp:revision>
  <cp:lastPrinted>2023-10-19T16:50:37Z</cp:lastPrinted>
  <dcterms:created xsi:type="dcterms:W3CDTF">2020-08-18T13:57:38Z</dcterms:created>
  <dcterms:modified xsi:type="dcterms:W3CDTF">2023-10-19T16:55:20Z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0x010100DFE082DCE64AF0478E5B374A684CDA1A</vt:lpwstr>
  </property>
</Properties>
</file>