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6" r:id="rId2"/>
    <p:sldId id="297" r:id="rId3"/>
    <p:sldId id="293" r:id="rId4"/>
    <p:sldId id="292" r:id="rId5"/>
    <p:sldId id="261" r:id="rId6"/>
    <p:sldId id="270" r:id="rId7"/>
    <p:sldId id="323" r:id="rId8"/>
    <p:sldId id="298" r:id="rId9"/>
    <p:sldId id="299" r:id="rId10"/>
    <p:sldId id="300" r:id="rId11"/>
    <p:sldId id="303" r:id="rId12"/>
    <p:sldId id="301" r:id="rId13"/>
    <p:sldId id="302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Dinkins" userId="fc800765-95d1-4402-9bc3-0b57d339cc82" providerId="ADAL" clId="{1DEA08F5-085E-42B5-BBE1-6353AA86727E}"/>
    <pc:docChg chg="delSld modSld sldOrd">
      <pc:chgData name="Elizabeth Dinkins" userId="fc800765-95d1-4402-9bc3-0b57d339cc82" providerId="ADAL" clId="{1DEA08F5-085E-42B5-BBE1-6353AA86727E}" dt="2023-04-25T20:15:27.742" v="19" actId="47"/>
      <pc:docMkLst>
        <pc:docMk/>
      </pc:docMkLst>
      <pc:sldChg chg="del">
        <pc:chgData name="Elizabeth Dinkins" userId="fc800765-95d1-4402-9bc3-0b57d339cc82" providerId="ADAL" clId="{1DEA08F5-085E-42B5-BBE1-6353AA86727E}" dt="2023-04-25T20:12:49.121" v="8" actId="47"/>
        <pc:sldMkLst>
          <pc:docMk/>
          <pc:sldMk cId="3314654636" sldId="256"/>
        </pc:sldMkLst>
      </pc:sldChg>
      <pc:sldChg chg="del">
        <pc:chgData name="Elizabeth Dinkins" userId="fc800765-95d1-4402-9bc3-0b57d339cc82" providerId="ADAL" clId="{1DEA08F5-085E-42B5-BBE1-6353AA86727E}" dt="2023-04-25T20:12:46.632" v="5" actId="47"/>
        <pc:sldMkLst>
          <pc:docMk/>
          <pc:sldMk cId="271824336" sldId="264"/>
        </pc:sldMkLst>
      </pc:sldChg>
      <pc:sldChg chg="ord">
        <pc:chgData name="Elizabeth Dinkins" userId="fc800765-95d1-4402-9bc3-0b57d339cc82" providerId="ADAL" clId="{1DEA08F5-085E-42B5-BBE1-6353AA86727E}" dt="2023-04-25T20:14:20.694" v="10"/>
        <pc:sldMkLst>
          <pc:docMk/>
          <pc:sldMk cId="3930203290" sldId="270"/>
        </pc:sldMkLst>
      </pc:sldChg>
      <pc:sldChg chg="del">
        <pc:chgData name="Elizabeth Dinkins" userId="fc800765-95d1-4402-9bc3-0b57d339cc82" providerId="ADAL" clId="{1DEA08F5-085E-42B5-BBE1-6353AA86727E}" dt="2023-04-25T20:15:03.023" v="11" actId="47"/>
        <pc:sldMkLst>
          <pc:docMk/>
          <pc:sldMk cId="3816493883" sldId="273"/>
        </pc:sldMkLst>
      </pc:sldChg>
      <pc:sldChg chg="del">
        <pc:chgData name="Elizabeth Dinkins" userId="fc800765-95d1-4402-9bc3-0b57d339cc82" providerId="ADAL" clId="{1DEA08F5-085E-42B5-BBE1-6353AA86727E}" dt="2023-04-25T20:15:05.697" v="12" actId="47"/>
        <pc:sldMkLst>
          <pc:docMk/>
          <pc:sldMk cId="2067593926" sldId="274"/>
        </pc:sldMkLst>
      </pc:sldChg>
      <pc:sldChg chg="del">
        <pc:chgData name="Elizabeth Dinkins" userId="fc800765-95d1-4402-9bc3-0b57d339cc82" providerId="ADAL" clId="{1DEA08F5-085E-42B5-BBE1-6353AA86727E}" dt="2023-04-25T20:15:11.941" v="17" actId="47"/>
        <pc:sldMkLst>
          <pc:docMk/>
          <pc:sldMk cId="1448308668" sldId="275"/>
        </pc:sldMkLst>
      </pc:sldChg>
      <pc:sldChg chg="del">
        <pc:chgData name="Elizabeth Dinkins" userId="fc800765-95d1-4402-9bc3-0b57d339cc82" providerId="ADAL" clId="{1DEA08F5-085E-42B5-BBE1-6353AA86727E}" dt="2023-04-25T20:15:25.166" v="18" actId="47"/>
        <pc:sldMkLst>
          <pc:docMk/>
          <pc:sldMk cId="3724272581" sldId="279"/>
        </pc:sldMkLst>
      </pc:sldChg>
      <pc:sldChg chg="del">
        <pc:chgData name="Elizabeth Dinkins" userId="fc800765-95d1-4402-9bc3-0b57d339cc82" providerId="ADAL" clId="{1DEA08F5-085E-42B5-BBE1-6353AA86727E}" dt="2023-04-25T20:15:27.742" v="19" actId="47"/>
        <pc:sldMkLst>
          <pc:docMk/>
          <pc:sldMk cId="2424176418" sldId="282"/>
        </pc:sldMkLst>
      </pc:sldChg>
      <pc:sldChg chg="del">
        <pc:chgData name="Elizabeth Dinkins" userId="fc800765-95d1-4402-9bc3-0b57d339cc82" providerId="ADAL" clId="{1DEA08F5-085E-42B5-BBE1-6353AA86727E}" dt="2023-04-25T20:15:09.352" v="15" actId="47"/>
        <pc:sldMkLst>
          <pc:docMk/>
          <pc:sldMk cId="4082901870" sldId="290"/>
        </pc:sldMkLst>
      </pc:sldChg>
      <pc:sldChg chg="del">
        <pc:chgData name="Elizabeth Dinkins" userId="fc800765-95d1-4402-9bc3-0b57d339cc82" providerId="ADAL" clId="{1DEA08F5-085E-42B5-BBE1-6353AA86727E}" dt="2023-04-25T20:15:10.532" v="16" actId="47"/>
        <pc:sldMkLst>
          <pc:docMk/>
          <pc:sldMk cId="4075256095" sldId="291"/>
        </pc:sldMkLst>
      </pc:sldChg>
      <pc:sldChg chg="del">
        <pc:chgData name="Elizabeth Dinkins" userId="fc800765-95d1-4402-9bc3-0b57d339cc82" providerId="ADAL" clId="{1DEA08F5-085E-42B5-BBE1-6353AA86727E}" dt="2023-04-25T20:15:06.941" v="13" actId="47"/>
        <pc:sldMkLst>
          <pc:docMk/>
          <pc:sldMk cId="723340318" sldId="304"/>
        </pc:sldMkLst>
      </pc:sldChg>
      <pc:sldChg chg="del">
        <pc:chgData name="Elizabeth Dinkins" userId="fc800765-95d1-4402-9bc3-0b57d339cc82" providerId="ADAL" clId="{1DEA08F5-085E-42B5-BBE1-6353AA86727E}" dt="2023-04-25T20:15:08.134" v="14" actId="47"/>
        <pc:sldMkLst>
          <pc:docMk/>
          <pc:sldMk cId="2321859804" sldId="305"/>
        </pc:sldMkLst>
      </pc:sldChg>
      <pc:sldChg chg="del">
        <pc:chgData name="Elizabeth Dinkins" userId="fc800765-95d1-4402-9bc3-0b57d339cc82" providerId="ADAL" clId="{1DEA08F5-085E-42B5-BBE1-6353AA86727E}" dt="2023-04-25T20:12:47.412" v="6" actId="47"/>
        <pc:sldMkLst>
          <pc:docMk/>
          <pc:sldMk cId="2637971803" sldId="311"/>
        </pc:sldMkLst>
      </pc:sldChg>
      <pc:sldChg chg="del">
        <pc:chgData name="Elizabeth Dinkins" userId="fc800765-95d1-4402-9bc3-0b57d339cc82" providerId="ADAL" clId="{1DEA08F5-085E-42B5-BBE1-6353AA86727E}" dt="2023-04-25T20:12:48.138" v="7" actId="47"/>
        <pc:sldMkLst>
          <pc:docMk/>
          <pc:sldMk cId="1449895824" sldId="314"/>
        </pc:sldMkLst>
      </pc:sldChg>
      <pc:sldChg chg="del">
        <pc:chgData name="Elizabeth Dinkins" userId="fc800765-95d1-4402-9bc3-0b57d339cc82" providerId="ADAL" clId="{1DEA08F5-085E-42B5-BBE1-6353AA86727E}" dt="2023-04-25T20:12:43.948" v="4" actId="47"/>
        <pc:sldMkLst>
          <pc:docMk/>
          <pc:sldMk cId="1566462763" sldId="32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UG (18) and</a:t>
            </a:r>
            <a:r>
              <a:rPr lang="en-US" baseline="0" dirty="0"/>
              <a:t> GR (88)</a:t>
            </a:r>
            <a:r>
              <a:rPr lang="en-US" dirty="0"/>
              <a:t> by Response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School of Education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52-4239-B240-70B78034ED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School of Education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2-4239-B240-70B78034ED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9307343"/>
        <c:axId val="1979308175"/>
      </c:barChart>
      <c:catAx>
        <c:axId val="19793073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School/College</a:t>
                </a:r>
              </a:p>
            </c:rich>
          </c:tx>
          <c:layout>
            <c:manualLayout>
              <c:xMode val="edge"/>
              <c:yMode val="edge"/>
              <c:x val="0.45271538713910764"/>
              <c:y val="0.842089320866141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9308175"/>
        <c:crosses val="autoZero"/>
        <c:auto val="1"/>
        <c:lblAlgn val="ctr"/>
        <c:lblOffset val="100"/>
        <c:noMultiLvlLbl val="0"/>
      </c:catAx>
      <c:valAx>
        <c:axId val="197930817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Response</a:t>
                </a:r>
                <a:r>
                  <a:rPr lang="en-US" baseline="0" dirty="0"/>
                  <a:t> Rate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9307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401857599090665"/>
          <c:y val="0.101604564389661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UG Responses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E6D-426D-BC67-F1B57717B2CB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6D-426D-BC67-F1B57717B2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Submitted</c:v>
                </c:pt>
                <c:pt idx="1">
                  <c:v>Unsubmitted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D-426D-BC67-F1B57717B2C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867150082181415E-2"/>
          <c:y val="0.83494581602742779"/>
          <c:w val="0.85925670397170673"/>
          <c:h val="7.5173223166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 Responses</a:t>
            </a:r>
          </a:p>
        </c:rich>
      </c:tx>
      <c:layout>
        <c:manualLayout>
          <c:xMode val="edge"/>
          <c:yMode val="edge"/>
          <c:x val="0.15401857599090665"/>
          <c:y val="0.101604564389661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UG Responses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6A-41C4-AE69-6E35D0489078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6A-41C4-AE69-6E35D04890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Submitted</c:v>
                </c:pt>
                <c:pt idx="1">
                  <c:v>Unsubmitted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68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6A-41C4-AE69-6E35D048907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867150082181415E-2"/>
          <c:y val="0.83494581602742779"/>
          <c:w val="0.85925670397170673"/>
          <c:h val="7.5173223166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ALL Student Outcomes (100% Success)</a:t>
            </a:r>
          </a:p>
        </c:rich>
      </c:tx>
      <c:layout>
        <c:manualLayout>
          <c:xMode val="edge"/>
          <c:yMode val="edge"/>
          <c:x val="0.245744750656168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Student Outcomes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Working, Volunteer, Military %</c:v>
                </c:pt>
                <c:pt idx="1">
                  <c:v>Continuting Education %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0.91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5-4DCD-A330-C947481CD8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53097375"/>
        <c:axId val="1953095295"/>
      </c:barChart>
      <c:catAx>
        <c:axId val="1953097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095295"/>
        <c:crosses val="autoZero"/>
        <c:auto val="1"/>
        <c:lblAlgn val="ctr"/>
        <c:lblOffset val="100"/>
        <c:noMultiLvlLbl val="0"/>
      </c:catAx>
      <c:valAx>
        <c:axId val="19530952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097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# of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02-4EFB-912C-0891FC39D49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02-4EFB-912C-0891FC39D49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02-4EFB-912C-0891FC39D4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Working, Military, Volunteer</c:v>
                </c:pt>
                <c:pt idx="1">
                  <c:v>Continuting Education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74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4-49E7-B0A7-634FB36B9BB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UG Student Outcomes (100% Success)</a:t>
            </a:r>
          </a:p>
        </c:rich>
      </c:tx>
      <c:layout>
        <c:manualLayout>
          <c:xMode val="edge"/>
          <c:yMode val="edge"/>
          <c:x val="0.245744750656168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Student Outcomes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Working, Volunteer, Military %</c:v>
                </c:pt>
                <c:pt idx="1">
                  <c:v>Continuting Education %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5-4DCD-A330-C947481CD8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53097375"/>
        <c:axId val="1953095295"/>
      </c:barChart>
      <c:catAx>
        <c:axId val="1953097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095295"/>
        <c:crosses val="autoZero"/>
        <c:auto val="1"/>
        <c:lblAlgn val="ctr"/>
        <c:lblOffset val="100"/>
        <c:noMultiLvlLbl val="0"/>
      </c:catAx>
      <c:valAx>
        <c:axId val="19530952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097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# of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02-4EFB-912C-0891FC39D49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02-4EFB-912C-0891FC39D49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02-4EFB-912C-0891FC39D4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Working, Military, Volunteer</c:v>
                </c:pt>
                <c:pt idx="1">
                  <c:v>Continuting Education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4-49E7-B0A7-634FB36B9BB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 Student Outcomes (100% Success)</a:t>
            </a:r>
          </a:p>
        </c:rich>
      </c:tx>
      <c:layout>
        <c:manualLayout>
          <c:xMode val="edge"/>
          <c:yMode val="edge"/>
          <c:x val="0.245744750656168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Student Outcomes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Working, Volunteer, Military %</c:v>
                </c:pt>
                <c:pt idx="1">
                  <c:v>Continuting Education %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5-4DCD-A330-C947481CD8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53097375"/>
        <c:axId val="1953095295"/>
      </c:barChart>
      <c:catAx>
        <c:axId val="19530973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095295"/>
        <c:crosses val="autoZero"/>
        <c:auto val="1"/>
        <c:lblAlgn val="ctr"/>
        <c:lblOffset val="100"/>
        <c:noMultiLvlLbl val="0"/>
      </c:catAx>
      <c:valAx>
        <c:axId val="19530952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097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# of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02-4EFB-912C-0891FC39D49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02-4EFB-912C-0891FC39D49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02-4EFB-912C-0891FC39D4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Working, Military, Volunteer</c:v>
                </c:pt>
                <c:pt idx="1">
                  <c:v>Continuting Education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4-49E7-B0A7-634FB36B9BB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B2FC-8A1F-449C-8F5A-B364953579E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24668-E51C-4CEC-8FDB-1A3B2A8F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1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Elizabeth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8FA6EC-88A4-414D-BE9B-569B2D0B6C82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290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Elizabeth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FA6EC-88A4-414D-BE9B-569B2D0B6C82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59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Elizabeth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FA6EC-88A4-414D-BE9B-569B2D0B6C82}" type="slidenum"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45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8FA6EC-88A4-414D-BE9B-569B2D0B6C82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528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FA6EC-88A4-414D-BE9B-569B2D0B6C82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46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FA6EC-88A4-414D-BE9B-569B2D0B6C82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45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FA6EC-88A4-414D-BE9B-569B2D0B6C82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52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Elizabeth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FA6EC-88A4-414D-BE9B-569B2D0B6C82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81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FA6EC-88A4-414D-BE9B-569B2D0B6C82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FA6EC-88A4-414D-BE9B-569B2D0B6C82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92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Elizabeth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FA6EC-88A4-414D-BE9B-569B2D0B6C82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5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52D2E1C-9D8B-0742-97BF-51545C9702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289" r="41429" b="18385"/>
          <a:stretch/>
        </p:blipFill>
        <p:spPr>
          <a:xfrm>
            <a:off x="6965883" y="-1"/>
            <a:ext cx="5226117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E7391D-D800-AF4B-9BCC-050FD0BF55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3570" y="1122363"/>
            <a:ext cx="731519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B2A6F-6709-514E-BFC6-9A4A7329A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570" y="3602038"/>
            <a:ext cx="731519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2D3AD-8629-3943-936D-B62EEF2E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F098A-A3EE-384E-8702-C3374676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3A8F6-F979-A948-9E97-51A38426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C9482-4942-9A42-9B6B-9A6D0C3F57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BD93E-E334-794F-AAA4-ED2738BD9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2F737-FC71-3D41-A122-65FFC91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97691-9973-4B46-AE83-6A5F333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99189-E24D-B94A-A884-A8AF80D2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1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739EF-4096-1A49-9AD4-0655F121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2AF70-1E65-534B-9153-913A0A9E4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ECE82-C65F-6B43-ABA4-3EB66445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09C77-D8D0-FB43-910C-1F4903065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1FDC7-F78C-EE40-982D-9189AE7D3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2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CDA1A7-5913-1444-B7D0-0B55BA2D7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05413-85D9-A548-83D7-268A900CC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033B9-EFDB-514F-8EDA-0D81C8C4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CC90F-E680-5346-AB4F-97427157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E2FA6-882C-6645-8A51-A07C0F71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8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391D-D800-AF4B-9BCC-050FD0BF55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3570" y="1122363"/>
            <a:ext cx="7315199" cy="23876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B2A6F-6709-514E-BFC6-9A4A7329A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570" y="3602038"/>
            <a:ext cx="7315199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2D3AD-8629-3943-936D-B62EEF2E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F098A-A3EE-384E-8702-C3374676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6BC8CC4-EE74-3645-88EF-C41CBB35D5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289" r="41429" b="18385"/>
          <a:stretch/>
        </p:blipFill>
        <p:spPr>
          <a:xfrm>
            <a:off x="6965883" y="-1"/>
            <a:ext cx="522611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26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5C75-2456-E24C-A74E-E3F68183E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908F-63CC-1B4E-947D-0F7354761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D3A58-FFD8-4940-A7F0-8B2B57C9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E6D3E-6D5E-D349-938B-E0B3301A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B6C36-FD1B-BE4B-974D-B33D0A7B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8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BCD9A-4C4D-C04D-B628-4D6821CF99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6D619-9256-5342-BA68-AA592831F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652CD-DA0F-E044-884E-A857BA13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41647-D227-6B41-9AD6-182E7AE9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949C515-2A63-E847-9DAB-A5268D8463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289" r="41429" b="18385"/>
          <a:stretch/>
        </p:blipFill>
        <p:spPr>
          <a:xfrm>
            <a:off x="6965883" y="-1"/>
            <a:ext cx="522611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29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55F1-41C9-F741-ABCA-148F72FF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8B0D0-CB2A-5B49-AFAE-C401DC85D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FA190-6116-CE4E-880A-2A5FD5E9F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6A325-B878-6048-96EA-AD37D914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94E63-81BD-D34E-9FB6-590D87A2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2F3FA-6596-F141-A53F-FDEC5D0FD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9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86C4-8A82-2E47-BA0A-3B4FD275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DAD30-26CB-894D-B249-16631B50F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E37DF-FCA3-9345-8F1B-3B2DEECC3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2A7F32-108C-0147-BF1C-151D18579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5A79B9-C154-E741-8BC5-8B95F0D25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3A23CC-9985-5B43-B4F5-7A65FBBBB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A89551-72F1-6A40-B02D-98C9990F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3ACEE8-777A-5940-9519-1D826BCA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1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0DEB-C558-DB4D-9DBB-60DA77C03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A75B9-E07E-614C-9F6C-7943A325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76482A-9624-104B-AFF8-5DE40120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B9DE2-8332-1E4D-806B-6DDB78385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1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10AD24-3C30-D545-822F-3EF5F7FE4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31DBBA-BE87-D441-B84D-D8F2DAF1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2A5FB-A616-8D45-9939-E7B33461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9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8ADA5-6E94-DB46-948A-CE55B2255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303E3-1AEE-0E46-A78B-8B0925632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0A59D-5684-1941-8033-29499AF5C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289D9-B751-654C-8849-B701A522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C17-4A50-5F49-AEC7-C955C81B92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A2888-A517-7A40-9678-F86659CA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86589-428D-8542-B91B-AA693B17C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F8C4-05A7-DC4E-8BB7-4202EC4A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5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69A89C3-E6FA-684D-8BAE-1760B34F554E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71C330-0F02-8249-82EC-9F3A278C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3E27E-2040-824D-B637-1C07F3E06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629B-BAF4-A343-8BF1-1572AB380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82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C171DC17-4A50-5F49-AEC7-C955C81B92E5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1F82B-A72E-B848-BB19-0207CDE46B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827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620FE-B066-7C49-9BDF-AF56CC193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82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09B8F8C4-05A7-DC4E-8BB7-4202EC4ACB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CECA701-B4E9-7A48-A404-CF6B6C4E1E5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12869" y="185742"/>
            <a:ext cx="12818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3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30DA4-D291-4B42-B1AF-848E941EB3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Destination Outcomes</a:t>
            </a:r>
            <a:br>
              <a:rPr lang="en-US" dirty="0"/>
            </a:br>
            <a:r>
              <a:rPr lang="en-US" b="1" dirty="0"/>
              <a:t>School of Education</a:t>
            </a:r>
          </a:p>
        </p:txBody>
      </p:sp>
    </p:spTree>
    <p:extLst>
      <p:ext uri="{BB962C8B-B14F-4D97-AF65-F5344CB8AC3E}">
        <p14:creationId xmlns:p14="http://schemas.microsoft.com/office/powerpoint/2010/main" val="4003591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7A7B7-5115-4FAA-A069-582B1C6A8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Demographic Profile- First Gen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2D0126B-C1E2-4A41-ACE4-9F78FDA4C0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631656"/>
              </p:ext>
            </p:extLst>
          </p:nvPr>
        </p:nvGraphicFramePr>
        <p:xfrm>
          <a:off x="838199" y="1492249"/>
          <a:ext cx="8524875" cy="229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430">
                  <a:extLst>
                    <a:ext uri="{9D8B030D-6E8A-4147-A177-3AD203B41FA5}">
                      <a16:colId xmlns:a16="http://schemas.microsoft.com/office/drawing/2014/main" val="3848039210"/>
                    </a:ext>
                  </a:extLst>
                </a:gridCol>
                <a:gridCol w="3059280">
                  <a:extLst>
                    <a:ext uri="{9D8B030D-6E8A-4147-A177-3AD203B41FA5}">
                      <a16:colId xmlns:a16="http://schemas.microsoft.com/office/drawing/2014/main" val="2615102966"/>
                    </a:ext>
                  </a:extLst>
                </a:gridCol>
                <a:gridCol w="2781165">
                  <a:extLst>
                    <a:ext uri="{9D8B030D-6E8A-4147-A177-3AD203B41FA5}">
                      <a16:colId xmlns:a16="http://schemas.microsoft.com/office/drawing/2014/main" val="2875651614"/>
                    </a:ext>
                  </a:extLst>
                </a:gridCol>
              </a:tblGrid>
              <a:tr h="6508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 noProof="0" dirty="0">
                          <a:latin typeface="Arial"/>
                        </a:rPr>
                        <a:t>Working, Volunteer, Military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 noProof="0" dirty="0">
                          <a:latin typeface="Arial"/>
                        </a:rPr>
                        <a:t>Continuing Education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5340739"/>
                  </a:ext>
                </a:extLst>
              </a:tr>
              <a:tr h="58942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First Generation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22.73% </a:t>
                      </a: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(130)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78.89%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(71)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21.11%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9583664"/>
                  </a:ext>
                </a:extLst>
              </a:tr>
              <a:tr h="58942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Non-First Generation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77.27% </a:t>
                      </a: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(442)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356)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67.13%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(239)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32.87%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(117)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7837573"/>
                  </a:ext>
                </a:extLst>
              </a:tr>
            </a:tbl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3B09C96-7551-9DDE-6A75-0A81370174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710395"/>
              </p:ext>
            </p:extLst>
          </p:nvPr>
        </p:nvGraphicFramePr>
        <p:xfrm>
          <a:off x="838199" y="3895725"/>
          <a:ext cx="8524875" cy="2350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429">
                  <a:extLst>
                    <a:ext uri="{9D8B030D-6E8A-4147-A177-3AD203B41FA5}">
                      <a16:colId xmlns:a16="http://schemas.microsoft.com/office/drawing/2014/main" val="3848039210"/>
                    </a:ext>
                  </a:extLst>
                </a:gridCol>
                <a:gridCol w="3059280">
                  <a:extLst>
                    <a:ext uri="{9D8B030D-6E8A-4147-A177-3AD203B41FA5}">
                      <a16:colId xmlns:a16="http://schemas.microsoft.com/office/drawing/2014/main" val="2615102966"/>
                    </a:ext>
                  </a:extLst>
                </a:gridCol>
                <a:gridCol w="2781166">
                  <a:extLst>
                    <a:ext uri="{9D8B030D-6E8A-4147-A177-3AD203B41FA5}">
                      <a16:colId xmlns:a16="http://schemas.microsoft.com/office/drawing/2014/main" val="287565161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 noProof="0" dirty="0">
                          <a:latin typeface="Arial"/>
                        </a:rPr>
                        <a:t>Working, Volunteer, Military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 noProof="0" dirty="0">
                          <a:latin typeface="Arial"/>
                        </a:rPr>
                        <a:t>Continuing Education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5340739"/>
                  </a:ext>
                </a:extLst>
              </a:tr>
              <a:tr h="65050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First Generation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5.57% </a:t>
                      </a: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(17)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92.86%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7.14%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9583664"/>
                  </a:ext>
                </a:extLst>
              </a:tr>
              <a:tr h="65050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Non-First Generation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94.43% </a:t>
                      </a: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(288)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236)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94.07%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(222)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5.93%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7837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905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7A7B7-5115-4FAA-A069-582B1C6A8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Demographic Profile- Gender/Sex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2D0126B-C1E2-4A41-ACE4-9F78FDA4C0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716770"/>
              </p:ext>
            </p:extLst>
          </p:nvPr>
        </p:nvGraphicFramePr>
        <p:xfrm>
          <a:off x="838199" y="1444624"/>
          <a:ext cx="8772525" cy="2315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413">
                  <a:extLst>
                    <a:ext uri="{9D8B030D-6E8A-4147-A177-3AD203B41FA5}">
                      <a16:colId xmlns:a16="http://schemas.microsoft.com/office/drawing/2014/main" val="3848039210"/>
                    </a:ext>
                  </a:extLst>
                </a:gridCol>
                <a:gridCol w="3148153">
                  <a:extLst>
                    <a:ext uri="{9D8B030D-6E8A-4147-A177-3AD203B41FA5}">
                      <a16:colId xmlns:a16="http://schemas.microsoft.com/office/drawing/2014/main" val="2615102966"/>
                    </a:ext>
                  </a:extLst>
                </a:gridCol>
                <a:gridCol w="2861959">
                  <a:extLst>
                    <a:ext uri="{9D8B030D-6E8A-4147-A177-3AD203B41FA5}">
                      <a16:colId xmlns:a16="http://schemas.microsoft.com/office/drawing/2014/main" val="2875651614"/>
                    </a:ext>
                  </a:extLst>
                </a:gridCol>
              </a:tblGrid>
              <a:tr h="6699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 noProof="0" dirty="0">
                          <a:latin typeface="Arial"/>
                        </a:rPr>
                        <a:t>Working, Volunteer, Military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 noProof="0" dirty="0">
                          <a:latin typeface="Arial"/>
                        </a:rPr>
                        <a:t>Continuing Education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5340739"/>
                  </a:ext>
                </a:extLst>
              </a:tr>
              <a:tr h="60548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Female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100% </a:t>
                      </a: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(18)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92.31%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7.69%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9583664"/>
                  </a:ext>
                </a:extLst>
              </a:tr>
              <a:tr h="6054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Male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0% </a:t>
                      </a: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(0)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7837573"/>
                  </a:ext>
                </a:extLst>
              </a:tr>
            </a:tbl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EB7A6077-E887-2804-3486-EAAE1D4E6C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872721"/>
              </p:ext>
            </p:extLst>
          </p:nvPr>
        </p:nvGraphicFramePr>
        <p:xfrm>
          <a:off x="838199" y="4038600"/>
          <a:ext cx="8772525" cy="2284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413">
                  <a:extLst>
                    <a:ext uri="{9D8B030D-6E8A-4147-A177-3AD203B41FA5}">
                      <a16:colId xmlns:a16="http://schemas.microsoft.com/office/drawing/2014/main" val="3848039210"/>
                    </a:ext>
                  </a:extLst>
                </a:gridCol>
                <a:gridCol w="3148153">
                  <a:extLst>
                    <a:ext uri="{9D8B030D-6E8A-4147-A177-3AD203B41FA5}">
                      <a16:colId xmlns:a16="http://schemas.microsoft.com/office/drawing/2014/main" val="2615102966"/>
                    </a:ext>
                  </a:extLst>
                </a:gridCol>
                <a:gridCol w="2861959">
                  <a:extLst>
                    <a:ext uri="{9D8B030D-6E8A-4147-A177-3AD203B41FA5}">
                      <a16:colId xmlns:a16="http://schemas.microsoft.com/office/drawing/2014/main" val="2875651614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 noProof="0" dirty="0">
                          <a:latin typeface="Arial"/>
                        </a:rPr>
                        <a:t>Working, Volunteer, Military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 noProof="0" dirty="0">
                          <a:latin typeface="Arial"/>
                        </a:rPr>
                        <a:t>Continuing Education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5340739"/>
                  </a:ext>
                </a:extLst>
              </a:tr>
              <a:tr h="60548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Female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85% </a:t>
                      </a: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(75)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91.07%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(51)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8.93%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9583664"/>
                  </a:ext>
                </a:extLst>
              </a:tr>
              <a:tr h="6054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Male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15% </a:t>
                      </a: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(13)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91.67%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8.33%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7837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597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270CF-7649-4EA0-929B-7F8F2C100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Demographic Profile- Pell Eligible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C3D7D84-4014-46D1-855C-110338539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196469"/>
              </p:ext>
            </p:extLst>
          </p:nvPr>
        </p:nvGraphicFramePr>
        <p:xfrm>
          <a:off x="838200" y="2087627"/>
          <a:ext cx="9086850" cy="269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4119">
                  <a:extLst>
                    <a:ext uri="{9D8B030D-6E8A-4147-A177-3AD203B41FA5}">
                      <a16:colId xmlns:a16="http://schemas.microsoft.com/office/drawing/2014/main" val="1974426638"/>
                    </a:ext>
                  </a:extLst>
                </a:gridCol>
                <a:gridCol w="3583780">
                  <a:extLst>
                    <a:ext uri="{9D8B030D-6E8A-4147-A177-3AD203B41FA5}">
                      <a16:colId xmlns:a16="http://schemas.microsoft.com/office/drawing/2014/main" val="3434091471"/>
                    </a:ext>
                  </a:extLst>
                </a:gridCol>
                <a:gridCol w="3028951">
                  <a:extLst>
                    <a:ext uri="{9D8B030D-6E8A-4147-A177-3AD203B41FA5}">
                      <a16:colId xmlns:a16="http://schemas.microsoft.com/office/drawing/2014/main" val="3122423654"/>
                    </a:ext>
                  </a:extLst>
                </a:gridCol>
              </a:tblGrid>
              <a:tr h="1032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 noProof="0" dirty="0">
                          <a:latin typeface="Arial"/>
                        </a:rPr>
                        <a:t>Working, Volunteer, Military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i="0" u="none" strike="noStrike" noProof="0" dirty="0">
                          <a:latin typeface="Arial"/>
                        </a:rPr>
                        <a:t>Continuing Education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0455925"/>
                  </a:ext>
                </a:extLst>
              </a:tr>
              <a:tr h="75064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Pell Eligible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17% </a:t>
                      </a: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(3)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(n=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100%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4420378"/>
                  </a:ext>
                </a:extLst>
              </a:tr>
              <a:tr h="8444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Non-Pell Eligible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83% </a:t>
                      </a: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(15)</a:t>
                      </a:r>
                    </a:p>
                    <a:p>
                      <a:pPr algn="l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(n= 12)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100%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2282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78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D6B47-F2BD-4B80-B1B7-8F2D27D2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Experiential Learning and Outcomes (Equity Analysis)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D3305DA-9CB1-4DB0-BB4C-F4EF90FC0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08697"/>
              </p:ext>
            </p:extLst>
          </p:nvPr>
        </p:nvGraphicFramePr>
        <p:xfrm>
          <a:off x="1969495" y="1887855"/>
          <a:ext cx="8253009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268">
                  <a:extLst>
                    <a:ext uri="{9D8B030D-6E8A-4147-A177-3AD203B41FA5}">
                      <a16:colId xmlns:a16="http://schemas.microsoft.com/office/drawing/2014/main" val="470231840"/>
                    </a:ext>
                  </a:extLst>
                </a:gridCol>
                <a:gridCol w="1605074">
                  <a:extLst>
                    <a:ext uri="{9D8B030D-6E8A-4147-A177-3AD203B41FA5}">
                      <a16:colId xmlns:a16="http://schemas.microsoft.com/office/drawing/2014/main" val="3769855523"/>
                    </a:ext>
                  </a:extLst>
                </a:gridCol>
                <a:gridCol w="1676411">
                  <a:extLst>
                    <a:ext uri="{9D8B030D-6E8A-4147-A177-3AD203B41FA5}">
                      <a16:colId xmlns:a16="http://schemas.microsoft.com/office/drawing/2014/main" val="2351430030"/>
                    </a:ext>
                  </a:extLst>
                </a:gridCol>
                <a:gridCol w="1444279">
                  <a:extLst>
                    <a:ext uri="{9D8B030D-6E8A-4147-A177-3AD203B41FA5}">
                      <a16:colId xmlns:a16="http://schemas.microsoft.com/office/drawing/2014/main" val="584907187"/>
                    </a:ext>
                  </a:extLst>
                </a:gridCol>
                <a:gridCol w="1646977">
                  <a:extLst>
                    <a:ext uri="{9D8B030D-6E8A-4147-A177-3AD203B41FA5}">
                      <a16:colId xmlns:a16="http://schemas.microsoft.com/office/drawing/2014/main" val="1661669311"/>
                    </a:ext>
                  </a:extLst>
                </a:gridCol>
              </a:tblGrid>
              <a:tr h="5047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Working</a:t>
                      </a:r>
                    </a:p>
                    <a:p>
                      <a:pPr algn="ctr"/>
                      <a:r>
                        <a:rPr lang="en-US" sz="1600" dirty="0"/>
                        <a:t>Volunteer</a:t>
                      </a:r>
                    </a:p>
                    <a:p>
                      <a:pPr algn="ctr"/>
                      <a:r>
                        <a:rPr lang="en-US" sz="1600" dirty="0"/>
                        <a:t>Military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Continuing</a:t>
                      </a:r>
                    </a:p>
                    <a:p>
                      <a:pPr algn="ctr"/>
                      <a:r>
                        <a:rPr lang="en-US" sz="1600" dirty="0"/>
                        <a:t>Education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 Field</a:t>
                      </a:r>
                    </a:p>
                    <a:p>
                      <a:pPr algn="ctr"/>
                      <a:r>
                        <a:rPr lang="en-US" sz="1600" dirty="0"/>
                        <a:t>Full-Time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/>
                        <a:t>Experiential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Learning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9682737"/>
                  </a:ext>
                </a:extLst>
              </a:tr>
              <a:tr h="918848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Student of Color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First-Gen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Pell Eligible</a:t>
                      </a:r>
                    </a:p>
                    <a:p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27.78% (5)</a:t>
                      </a:r>
                    </a:p>
                    <a:p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(n= 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67%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33%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100%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100% completed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(3)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2683436"/>
                  </a:ext>
                </a:extLst>
              </a:tr>
              <a:tr h="91884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White</a:t>
                      </a:r>
                    </a:p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Non First-Gen</a:t>
                      </a:r>
                    </a:p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Non Pell Eligible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72.22% (13)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(n= 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100%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100%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100% completed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932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504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29D4-36EF-4F95-86C4-B5510BB66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1325563"/>
          </a:xfrm>
        </p:spPr>
        <p:txBody>
          <a:bodyPr/>
          <a:lstStyle/>
          <a:p>
            <a:r>
              <a:rPr lang="en-US" dirty="0"/>
              <a:t>UG Average Earnings </a:t>
            </a:r>
            <a:br>
              <a:rPr lang="en-US" dirty="0"/>
            </a:br>
            <a:r>
              <a:rPr lang="en-US" dirty="0"/>
              <a:t>Based on Equity Analysis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FB0B85C-63C5-44CA-9BFE-8752C2CD7AC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192973"/>
          <a:ext cx="5257800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8032333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49207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Average Earnings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73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accent1"/>
                          </a:solidFill>
                        </a:rPr>
                        <a:t>Student of Color</a:t>
                      </a:r>
                    </a:p>
                    <a:p>
                      <a:r>
                        <a:rPr lang="en-US" sz="1200" b="1" dirty="0">
                          <a:solidFill>
                            <a:schemeClr val="accent1"/>
                          </a:solidFill>
                        </a:rPr>
                        <a:t>First-Gen</a:t>
                      </a:r>
                    </a:p>
                    <a:p>
                      <a:r>
                        <a:rPr lang="en-US" sz="1200" b="1" dirty="0">
                          <a:solidFill>
                            <a:schemeClr val="accent1"/>
                          </a:solidFill>
                        </a:rPr>
                        <a:t>Pell Eligible</a:t>
                      </a:r>
                    </a:p>
                    <a:p>
                      <a:r>
                        <a:rPr 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(n=34)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$49,616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8053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accent1"/>
                          </a:solidFill>
                        </a:rPr>
                        <a:t>White</a:t>
                      </a:r>
                    </a:p>
                    <a:p>
                      <a:r>
                        <a:rPr lang="en-US" sz="1200" b="1" dirty="0">
                          <a:solidFill>
                            <a:schemeClr val="accent1"/>
                          </a:solidFill>
                        </a:rPr>
                        <a:t>Non First-Gen</a:t>
                      </a:r>
                    </a:p>
                    <a:p>
                      <a:r>
                        <a:rPr lang="en-US" sz="1200" b="1" dirty="0">
                          <a:solidFill>
                            <a:schemeClr val="accent1"/>
                          </a:solidFill>
                        </a:rPr>
                        <a:t>Non Pell Eligible</a:t>
                      </a:r>
                    </a:p>
                    <a:p>
                      <a:r>
                        <a:rPr lang="en-US" sz="12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(n=39)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$51,098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310453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C98B5063-7F85-5FAB-51B1-4BCBFAEDC03C}"/>
              </a:ext>
            </a:extLst>
          </p:cNvPr>
          <p:cNvSpPr txBox="1">
            <a:spLocks/>
          </p:cNvSpPr>
          <p:nvPr/>
        </p:nvSpPr>
        <p:spPr>
          <a:xfrm>
            <a:off x="2152650" y="2842384"/>
            <a:ext cx="8515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UG Average Earnings by School &amp; Group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8694E7E-2408-BFBB-6829-E48D58C67B24}"/>
              </a:ext>
            </a:extLst>
          </p:cNvPr>
          <p:cNvGraphicFramePr>
            <a:graphicFrameLocks/>
          </p:cNvGraphicFramePr>
          <p:nvPr/>
        </p:nvGraphicFramePr>
        <p:xfrm>
          <a:off x="2152650" y="3800596"/>
          <a:ext cx="8249060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812">
                  <a:extLst>
                    <a:ext uri="{9D8B030D-6E8A-4147-A177-3AD203B41FA5}">
                      <a16:colId xmlns:a16="http://schemas.microsoft.com/office/drawing/2014/main" val="2261127435"/>
                    </a:ext>
                  </a:extLst>
                </a:gridCol>
                <a:gridCol w="1433856">
                  <a:extLst>
                    <a:ext uri="{9D8B030D-6E8A-4147-A177-3AD203B41FA5}">
                      <a16:colId xmlns:a16="http://schemas.microsoft.com/office/drawing/2014/main" val="1883270003"/>
                    </a:ext>
                  </a:extLst>
                </a:gridCol>
                <a:gridCol w="1643975">
                  <a:extLst>
                    <a:ext uri="{9D8B030D-6E8A-4147-A177-3AD203B41FA5}">
                      <a16:colId xmlns:a16="http://schemas.microsoft.com/office/drawing/2014/main" val="3586840531"/>
                    </a:ext>
                  </a:extLst>
                </a:gridCol>
                <a:gridCol w="1624519">
                  <a:extLst>
                    <a:ext uri="{9D8B030D-6E8A-4147-A177-3AD203B41FA5}">
                      <a16:colId xmlns:a16="http://schemas.microsoft.com/office/drawing/2014/main" val="957434428"/>
                    </a:ext>
                  </a:extLst>
                </a:gridCol>
                <a:gridCol w="1896898">
                  <a:extLst>
                    <a:ext uri="{9D8B030D-6E8A-4147-A177-3AD203B41FA5}">
                      <a16:colId xmlns:a16="http://schemas.microsoft.com/office/drawing/2014/main" val="4103230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Bellarmine College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(n=29)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 of Business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(n=14)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 of Education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(n=4)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College of</a:t>
                      </a:r>
                    </a:p>
                    <a:p>
                      <a:pPr algn="ctr"/>
                      <a:r>
                        <a:rPr lang="en-US" dirty="0"/>
                        <a:t>Health Professions </a:t>
                      </a:r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(n=31)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867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350" b="1" i="0" u="none" strike="noStrike" noProof="0" dirty="0">
                          <a:solidFill>
                            <a:schemeClr val="accent1"/>
                          </a:solidFill>
                          <a:latin typeface="Arial"/>
                        </a:rPr>
                        <a:t>Student of Color</a:t>
                      </a:r>
                    </a:p>
                    <a:p>
                      <a:pPr lvl="0">
                        <a:buNone/>
                      </a:pPr>
                      <a:r>
                        <a:rPr lang="en-US" sz="1350" b="1" i="0" u="none" strike="noStrike" noProof="0" dirty="0">
                          <a:solidFill>
                            <a:schemeClr val="accent1"/>
                          </a:solidFill>
                          <a:latin typeface="Arial"/>
                        </a:rPr>
                        <a:t>First-Gen</a:t>
                      </a:r>
                    </a:p>
                    <a:p>
                      <a:pPr lvl="0">
                        <a:buNone/>
                      </a:pPr>
                      <a:r>
                        <a:rPr lang="en-US" sz="1350" b="1" i="0" u="none" strike="noStrike" noProof="0" dirty="0">
                          <a:solidFill>
                            <a:schemeClr val="accent1"/>
                          </a:solidFill>
                          <a:latin typeface="Arial"/>
                        </a:rPr>
                        <a:t>Pell Eligible</a:t>
                      </a:r>
                    </a:p>
                    <a:p>
                      <a:pPr lvl="0">
                        <a:buNone/>
                      </a:pPr>
                      <a:r>
                        <a:rPr lang="en-US" sz="1350" b="0" i="0" u="none" strike="noStrike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(n=34)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$39,070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$52,912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$39,839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$59,684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9993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350" b="1" i="0" u="none" strike="noStrike" noProof="0" dirty="0">
                          <a:solidFill>
                            <a:schemeClr val="accent1"/>
                          </a:solidFill>
                          <a:latin typeface="Arial"/>
                        </a:rPr>
                        <a:t>White</a:t>
                      </a:r>
                    </a:p>
                    <a:p>
                      <a:pPr lvl="0">
                        <a:buNone/>
                      </a:pPr>
                      <a:r>
                        <a:rPr lang="en-US" sz="1350" b="1" i="0" u="none" strike="noStrike" noProof="0" dirty="0">
                          <a:solidFill>
                            <a:schemeClr val="accent1"/>
                          </a:solidFill>
                          <a:latin typeface="Arial"/>
                        </a:rPr>
                        <a:t>Not First-Gen</a:t>
                      </a:r>
                    </a:p>
                    <a:p>
                      <a:pPr lvl="0">
                        <a:buNone/>
                      </a:pPr>
                      <a:r>
                        <a:rPr lang="en-US" sz="1350" b="1" i="0" u="none" strike="noStrike" noProof="0" dirty="0">
                          <a:solidFill>
                            <a:schemeClr val="accent1"/>
                          </a:solidFill>
                          <a:latin typeface="Arial"/>
                        </a:rPr>
                        <a:t>Not Pell Eligible</a:t>
                      </a:r>
                    </a:p>
                    <a:p>
                      <a:pPr lvl="0">
                        <a:buNone/>
                      </a:pPr>
                      <a:r>
                        <a:rPr lang="en-US" sz="1350" b="0" i="0" u="none" strike="noStrike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/>
                        </a:rPr>
                        <a:t>(n=39)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$44,480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$50,525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$41,951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$62,088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0802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5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E0BFD-01F8-4E1D-9D1C-570847BD3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Knowledge Rate: 81% 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A87DFDC-4324-2077-62A0-C4626253C5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0171018"/>
              </p:ext>
            </p:extLst>
          </p:nvPr>
        </p:nvGraphicFramePr>
        <p:xfrm>
          <a:off x="285050" y="1476730"/>
          <a:ext cx="8340317" cy="4916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7EC9181-46D4-0395-500D-D355A39967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0213347"/>
              </p:ext>
            </p:extLst>
          </p:nvPr>
        </p:nvGraphicFramePr>
        <p:xfrm>
          <a:off x="8338796" y="290557"/>
          <a:ext cx="2574183" cy="3249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8C54BCE-F190-74FA-75C9-F5E2D2F392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1523536"/>
              </p:ext>
            </p:extLst>
          </p:nvPr>
        </p:nvGraphicFramePr>
        <p:xfrm>
          <a:off x="8338796" y="3243017"/>
          <a:ext cx="2574183" cy="3249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7495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BD33E-A685-4046-BEA2-3AA37AA94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of Education Outcomes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2D8685C-AE11-3F0F-BF5E-8B617ACE1E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6848413"/>
              </p:ext>
            </p:extLst>
          </p:nvPr>
        </p:nvGraphicFramePr>
        <p:xfrm>
          <a:off x="1744301" y="16052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0C58CDD-1DD2-2C59-7D0D-2DAA6FE47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9123982"/>
              </p:ext>
            </p:extLst>
          </p:nvPr>
        </p:nvGraphicFramePr>
        <p:xfrm>
          <a:off x="7498674" y="1775943"/>
          <a:ext cx="4196753" cy="2984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67464E3-6680-75E9-D730-CA4A2501628D}"/>
              </a:ext>
            </a:extLst>
          </p:cNvPr>
          <p:cNvSpPr txBox="1"/>
          <p:nvPr/>
        </p:nvSpPr>
        <p:spPr>
          <a:xfrm>
            <a:off x="8225685" y="4706920"/>
            <a:ext cx="2742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1 – “Not Seeking/Gap Year”</a:t>
            </a:r>
          </a:p>
        </p:txBody>
      </p:sp>
    </p:spTree>
    <p:extLst>
      <p:ext uri="{BB962C8B-B14F-4D97-AF65-F5344CB8AC3E}">
        <p14:creationId xmlns:p14="http://schemas.microsoft.com/office/powerpoint/2010/main" val="240080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BD33E-A685-4046-BEA2-3AA37AA94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of Education Outcomes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2D8685C-AE11-3F0F-BF5E-8B617ACE1E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2718016"/>
              </p:ext>
            </p:extLst>
          </p:nvPr>
        </p:nvGraphicFramePr>
        <p:xfrm>
          <a:off x="1744301" y="16052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0C58CDD-1DD2-2C59-7D0D-2DAA6FE47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8763821"/>
              </p:ext>
            </p:extLst>
          </p:nvPr>
        </p:nvGraphicFramePr>
        <p:xfrm>
          <a:off x="6951082" y="1765426"/>
          <a:ext cx="4196753" cy="2984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C3F9C93-4F15-5213-6C3D-834DF9A00920}"/>
              </a:ext>
            </a:extLst>
          </p:cNvPr>
          <p:cNvSpPr txBox="1"/>
          <p:nvPr/>
        </p:nvSpPr>
        <p:spPr>
          <a:xfrm>
            <a:off x="8082287" y="4624717"/>
            <a:ext cx="364254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 – “Not Seeking/Gap Year”</a:t>
            </a:r>
          </a:p>
          <a:p>
            <a:r>
              <a:rPr lang="en-US" sz="1600" dirty="0"/>
              <a:t>4 – Unsubmitted responses</a:t>
            </a:r>
          </a:p>
          <a:p>
            <a:pPr marL="182880" indent="-91440">
              <a:buFont typeface="Arial" panose="020B0604020202020204" pitchFamily="34" charset="0"/>
              <a:buChar char="•"/>
            </a:pPr>
            <a:r>
              <a:rPr lang="en-US" sz="1100" b="0" i="0" u="none" strike="noStrike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</a:rPr>
              <a:t>Elementary Education / Lrng &amp; Behavior Disorders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7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BD33E-A685-4046-BEA2-3AA37AA94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of Education Outcomes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2D8685C-AE11-3F0F-BF5E-8B617ACE1E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1059296"/>
              </p:ext>
            </p:extLst>
          </p:nvPr>
        </p:nvGraphicFramePr>
        <p:xfrm>
          <a:off x="1744301" y="16052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0C58CDD-1DD2-2C59-7D0D-2DAA6FE47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5783627"/>
              </p:ext>
            </p:extLst>
          </p:nvPr>
        </p:nvGraphicFramePr>
        <p:xfrm>
          <a:off x="6951082" y="1765426"/>
          <a:ext cx="4196753" cy="2984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5D76B09-2746-D001-A131-78CB6AED21EE}"/>
              </a:ext>
            </a:extLst>
          </p:cNvPr>
          <p:cNvSpPr txBox="1"/>
          <p:nvPr/>
        </p:nvSpPr>
        <p:spPr>
          <a:xfrm>
            <a:off x="7970068" y="4655213"/>
            <a:ext cx="3048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20 – Unsubmitted Responses</a:t>
            </a:r>
          </a:p>
          <a:p>
            <a:pPr marL="18288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16 - Teacher Leadership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</a:rPr>
              <a:t>MAEd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  <a:p>
            <a:pPr marL="18288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1 - Literacy Specialist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</a:rPr>
              <a:t>MAEd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  <a:p>
            <a:pPr marL="18288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1 –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</a:rPr>
              <a:t>Ldrshp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 &amp; Soc Justice Med</a:t>
            </a:r>
          </a:p>
          <a:p>
            <a:pPr marL="18288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1 - Educ &amp; Social Change PhD</a:t>
            </a:r>
          </a:p>
          <a:p>
            <a:pPr marL="18288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1 - Elementary MAT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1576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3F00-B126-41D8-898E-DC58320BD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In-Field, Full Time by School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7A43A10-9CCF-4016-9E93-AA29C63734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13107" y="1825624"/>
          <a:ext cx="8404697" cy="3144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137">
                  <a:extLst>
                    <a:ext uri="{9D8B030D-6E8A-4147-A177-3AD203B41FA5}">
                      <a16:colId xmlns:a16="http://schemas.microsoft.com/office/drawing/2014/main" val="3880549706"/>
                    </a:ext>
                  </a:extLst>
                </a:gridCol>
                <a:gridCol w="2799280">
                  <a:extLst>
                    <a:ext uri="{9D8B030D-6E8A-4147-A177-3AD203B41FA5}">
                      <a16:colId xmlns:a16="http://schemas.microsoft.com/office/drawing/2014/main" val="3140632598"/>
                    </a:ext>
                  </a:extLst>
                </a:gridCol>
                <a:gridCol w="2799280">
                  <a:extLst>
                    <a:ext uri="{9D8B030D-6E8A-4147-A177-3AD203B41FA5}">
                      <a16:colId xmlns:a16="http://schemas.microsoft.com/office/drawing/2014/main" val="1802886634"/>
                    </a:ext>
                  </a:extLst>
                </a:gridCol>
              </a:tblGrid>
              <a:tr h="57447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 FIELD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NOT IN FIELD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070940"/>
                  </a:ext>
                </a:extLst>
              </a:tr>
              <a:tr h="574477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Bellarmine College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(n=204)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87%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(177)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13%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349581"/>
                  </a:ext>
                </a:extLst>
              </a:tr>
              <a:tr h="58848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School of Education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(n-81)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99%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(80)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1%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7293848"/>
                  </a:ext>
                </a:extLst>
              </a:tr>
              <a:tr h="78465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College of Health Professions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(n=258)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98%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(252)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2%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7773696"/>
                  </a:ext>
                </a:extLst>
              </a:tr>
              <a:tr h="574477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School of Business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(n=153)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99%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(152)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1%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3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20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B1989-0B0B-4EF5-9FC9-B588A0D47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Employers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280628-3531-4D71-BA7F-1FD31BD589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580264"/>
              </p:ext>
            </p:extLst>
          </p:nvPr>
        </p:nvGraphicFramePr>
        <p:xfrm>
          <a:off x="990601" y="1330546"/>
          <a:ext cx="5737492" cy="2988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308">
                  <a:extLst>
                    <a:ext uri="{9D8B030D-6E8A-4147-A177-3AD203B41FA5}">
                      <a16:colId xmlns:a16="http://schemas.microsoft.com/office/drawing/2014/main" val="3572887607"/>
                    </a:ext>
                  </a:extLst>
                </a:gridCol>
                <a:gridCol w="1519292">
                  <a:extLst>
                    <a:ext uri="{9D8B030D-6E8A-4147-A177-3AD203B41FA5}">
                      <a16:colId xmlns:a16="http://schemas.microsoft.com/office/drawing/2014/main" val="1251368793"/>
                    </a:ext>
                  </a:extLst>
                </a:gridCol>
                <a:gridCol w="1604892">
                  <a:extLst>
                    <a:ext uri="{9D8B030D-6E8A-4147-A177-3AD203B41FA5}">
                      <a16:colId xmlns:a16="http://schemas.microsoft.com/office/drawing/2014/main" val="364242169"/>
                    </a:ext>
                  </a:extLst>
                </a:gridCol>
              </a:tblGrid>
              <a:tr h="4232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Employer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# of grads</a:t>
                      </a:r>
                    </a:p>
                    <a:p>
                      <a:pPr algn="ctr"/>
                      <a:r>
                        <a:rPr lang="en-US" sz="1600" dirty="0"/>
                        <a:t>hired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% of grads</a:t>
                      </a:r>
                    </a:p>
                    <a:p>
                      <a:pPr algn="ctr"/>
                      <a:r>
                        <a:rPr lang="en-US" sz="1600" dirty="0"/>
                        <a:t>hired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3281588"/>
                  </a:ext>
                </a:extLst>
              </a:tr>
              <a:tr h="423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JCPS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38.01%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9794705"/>
                  </a:ext>
                </a:extLst>
              </a:tr>
              <a:tr h="569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Archdiocese of Louisville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1343687"/>
                  </a:ext>
                </a:extLst>
              </a:tr>
              <a:tr h="423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Bellarmine University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0791492"/>
                  </a:ext>
                </a:extLst>
              </a:tr>
              <a:tr h="423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Oldham County Schools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32368803"/>
                  </a:ext>
                </a:extLst>
              </a:tr>
              <a:tr h="56986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37 Unique Employers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48.91%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77057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B1C10CC-B0B2-41FA-A7E0-BECE18843DF3}"/>
              </a:ext>
            </a:extLst>
          </p:cNvPr>
          <p:cNvSpPr txBox="1"/>
          <p:nvPr/>
        </p:nvSpPr>
        <p:spPr>
          <a:xfrm>
            <a:off x="7545767" y="1690691"/>
            <a:ext cx="274319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>
                <a:cs typeface="Arial"/>
              </a:rPr>
              <a:t>4</a:t>
            </a:r>
            <a:r>
              <a:rPr lang="en-US" dirty="0">
                <a:cs typeface="Arial"/>
              </a:rPr>
              <a:t> employers hired two or more students accounting for </a:t>
            </a:r>
          </a:p>
          <a:p>
            <a:r>
              <a:rPr lang="en-US" dirty="0">
                <a:cs typeface="Arial"/>
              </a:rPr>
              <a:t>    </a:t>
            </a:r>
            <a:r>
              <a:rPr lang="en-US" b="1" dirty="0">
                <a:cs typeface="Arial"/>
              </a:rPr>
              <a:t> 51.09% </a:t>
            </a:r>
            <a:r>
              <a:rPr lang="en-US" dirty="0">
                <a:cs typeface="Arial"/>
              </a:rPr>
              <a:t>of grads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cs typeface="Arial"/>
              </a:rPr>
              <a:t>41</a:t>
            </a:r>
            <a:r>
              <a:rPr lang="en-US" dirty="0">
                <a:cs typeface="Arial"/>
              </a:rPr>
              <a:t> unique employers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Arial"/>
              </a:rPr>
              <a:t>n= 74</a:t>
            </a:r>
          </a:p>
        </p:txBody>
      </p:sp>
    </p:spTree>
    <p:extLst>
      <p:ext uri="{BB962C8B-B14F-4D97-AF65-F5344CB8AC3E}">
        <p14:creationId xmlns:p14="http://schemas.microsoft.com/office/powerpoint/2010/main" val="27893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6AFAC-9B6C-4BBB-9DC7-DAEADD926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Equity Insights</a:t>
            </a:r>
            <a:br>
              <a:rPr lang="en-US" dirty="0"/>
            </a:br>
            <a:r>
              <a:rPr lang="en-US" b="1" dirty="0"/>
              <a:t>Education Students</a:t>
            </a:r>
          </a:p>
        </p:txBody>
      </p:sp>
    </p:spTree>
    <p:extLst>
      <p:ext uri="{BB962C8B-B14F-4D97-AF65-F5344CB8AC3E}">
        <p14:creationId xmlns:p14="http://schemas.microsoft.com/office/powerpoint/2010/main" val="280147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30B6C-7200-4321-95EA-79D112A43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742" y="413767"/>
            <a:ext cx="8272159" cy="1325563"/>
          </a:xfrm>
        </p:spPr>
        <p:txBody>
          <a:bodyPr>
            <a:normAutofit/>
          </a:bodyPr>
          <a:lstStyle/>
          <a:p>
            <a:r>
              <a:rPr lang="en-US" sz="3200" dirty="0"/>
              <a:t>Demographic Profiles (Race + International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EC0D72E-2BCF-41E0-B5C3-BE218CA9A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301558"/>
              </p:ext>
            </p:extLst>
          </p:nvPr>
        </p:nvGraphicFramePr>
        <p:xfrm>
          <a:off x="2452283" y="1384813"/>
          <a:ext cx="7077075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380">
                  <a:extLst>
                    <a:ext uri="{9D8B030D-6E8A-4147-A177-3AD203B41FA5}">
                      <a16:colId xmlns:a16="http://schemas.microsoft.com/office/drawing/2014/main" val="1245818928"/>
                    </a:ext>
                  </a:extLst>
                </a:gridCol>
                <a:gridCol w="2245680">
                  <a:extLst>
                    <a:ext uri="{9D8B030D-6E8A-4147-A177-3AD203B41FA5}">
                      <a16:colId xmlns:a16="http://schemas.microsoft.com/office/drawing/2014/main" val="1723524316"/>
                    </a:ext>
                  </a:extLst>
                </a:gridCol>
                <a:gridCol w="1991015">
                  <a:extLst>
                    <a:ext uri="{9D8B030D-6E8A-4147-A177-3AD203B41FA5}">
                      <a16:colId xmlns:a16="http://schemas.microsoft.com/office/drawing/2014/main" val="2240163431"/>
                    </a:ext>
                  </a:extLst>
                </a:gridCol>
              </a:tblGrid>
              <a:tr h="675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Working</a:t>
                      </a:r>
                    </a:p>
                    <a:p>
                      <a:pPr algn="ctr"/>
                      <a:r>
                        <a:rPr lang="en-US" sz="1600" dirty="0"/>
                        <a:t>Volunteer</a:t>
                      </a:r>
                    </a:p>
                    <a:p>
                      <a:pPr algn="ctr"/>
                      <a:r>
                        <a:rPr lang="en-US" sz="1600" dirty="0"/>
                        <a:t>Military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Continuing</a:t>
                      </a:r>
                    </a:p>
                    <a:p>
                      <a:pPr algn="ctr"/>
                      <a:r>
                        <a:rPr lang="en-US" sz="1600" dirty="0"/>
                        <a:t>Education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4281145"/>
                  </a:ext>
                </a:extLst>
              </a:tr>
              <a:tr h="53436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White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86.79% </a:t>
                      </a:r>
                      <a:r>
                        <a:rPr lang="en-US" sz="1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(92)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93%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(63)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7%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6517237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Black or African American</a:t>
                      </a:r>
                    </a:p>
                    <a:p>
                      <a:pPr lvl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6.60% </a:t>
                      </a:r>
                      <a:r>
                        <a:rPr lang="en-US" sz="1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(7)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86%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14%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329148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Hispanic or </a:t>
                      </a:r>
                      <a:r>
                        <a:rPr lang="en-US" sz="1600" b="1" dirty="0" err="1">
                          <a:solidFill>
                            <a:schemeClr val="accent1"/>
                          </a:solidFill>
                        </a:rPr>
                        <a:t>LatinX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1.89%</a:t>
                      </a:r>
                      <a:r>
                        <a:rPr lang="en-US" sz="1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(2)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100%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5232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Asian</a:t>
                      </a:r>
                    </a:p>
                    <a:p>
                      <a:pPr lvl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2.83% </a:t>
                      </a:r>
                      <a:r>
                        <a:rPr lang="en-US" sz="1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(3)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100%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777857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Two or More Races</a:t>
                      </a:r>
                    </a:p>
                    <a:p>
                      <a:pPr lvl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1.89% </a:t>
                      </a:r>
                      <a:r>
                        <a:rPr lang="en-US" sz="1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(2)</a:t>
                      </a:r>
                    </a:p>
                    <a:p>
                      <a:pPr lvl="0">
                        <a:buNone/>
                      </a:pPr>
                      <a:r>
                        <a:rPr 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(n=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50%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dirty="0"/>
                        <a:t>50%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6506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4780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ellarmine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52836"/>
      </a:accent1>
      <a:accent2>
        <a:srgbClr val="697970"/>
      </a:accent2>
      <a:accent3>
        <a:srgbClr val="C8C8C8"/>
      </a:accent3>
      <a:accent4>
        <a:srgbClr val="F7BE00"/>
      </a:accent4>
      <a:accent5>
        <a:srgbClr val="00677F"/>
      </a:accent5>
      <a:accent6>
        <a:srgbClr val="4D4D4D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Screen Bellarmine Template" id="{109F2BBD-B805-0C47-8BE1-EE5FD54F39DA}" vid="{7B5311A2-F663-764E-9F9C-04F6C47E4F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6288</TotalTime>
  <Words>931</Words>
  <Application>Microsoft Office PowerPoint</Application>
  <PresentationFormat>Widescreen</PresentationFormat>
  <Paragraphs>310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1_Office Theme</vt:lpstr>
      <vt:lpstr>First Destination Outcomes School of Education</vt:lpstr>
      <vt:lpstr>Overall Knowledge Rate: 81% </vt:lpstr>
      <vt:lpstr>School of Education Outcomes</vt:lpstr>
      <vt:lpstr>School of Education Outcomes</vt:lpstr>
      <vt:lpstr>School of Education Outcomes</vt:lpstr>
      <vt:lpstr>In-Field, Full Time by School</vt:lpstr>
      <vt:lpstr>Top Employers</vt:lpstr>
      <vt:lpstr>Equity Insights Education Students</vt:lpstr>
      <vt:lpstr>Demographic Profiles (Race + International</vt:lpstr>
      <vt:lpstr>Demographic Profile- First Gen</vt:lpstr>
      <vt:lpstr>Demographic Profile- Gender/Sex</vt:lpstr>
      <vt:lpstr>Demographic Profile- Pell Eligible</vt:lpstr>
      <vt:lpstr>Experiential Learning and Outcomes (Equity Analysis)</vt:lpstr>
      <vt:lpstr>UG Average Earnings  Based on Equity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Destination Outcomes Class of 2022</dc:title>
  <dc:creator>Matthew P. Real</dc:creator>
  <cp:lastModifiedBy>Elizabeth Dinkins</cp:lastModifiedBy>
  <cp:revision>2</cp:revision>
  <dcterms:created xsi:type="dcterms:W3CDTF">2023-02-20T13:36:54Z</dcterms:created>
  <dcterms:modified xsi:type="dcterms:W3CDTF">2023-04-25T20:15:33Z</dcterms:modified>
</cp:coreProperties>
</file>