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AE7"/>
          </a:solidFill>
        </a:fill>
      </a:tcStyle>
    </a:wholeTbl>
    <a:band2H>
      <a:tcTxStyle/>
      <a:tcStyle>
        <a:tcBdr/>
        <a:fill>
          <a:solidFill>
            <a:srgbClr val="E6F5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F3D1"/>
          </a:solidFill>
        </a:fill>
      </a:tcStyle>
    </a:wholeTbl>
    <a:band2H>
      <a:tcTxStyle/>
      <a:tcStyle>
        <a:tcBdr/>
        <a:fill>
          <a:solidFill>
            <a:srgbClr val="F2F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CFD1"/>
          </a:solidFill>
        </a:fill>
      </a:tcStyle>
    </a:wholeTbl>
    <a:band2H>
      <a:tcTxStyle/>
      <a:tcStyle>
        <a:tcBdr/>
        <a:fill>
          <a:solidFill>
            <a:srgbClr val="FCE8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59"/>
  </p:normalViewPr>
  <p:slideViewPr>
    <p:cSldViewPr snapToGrid="0">
      <p:cViewPr varScale="1">
        <p:scale>
          <a:sx n="151" d="100"/>
          <a:sy n="151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400004"/>
      </p:ext>
    </p:extLst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>
          <a:xfrm>
            <a:off x="0" y="-3175"/>
            <a:ext cx="12192001" cy="5203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0361"/>
                </a:lnTo>
                <a:lnTo>
                  <a:pt x="3536" y="20361"/>
                </a:lnTo>
                <a:lnTo>
                  <a:pt x="4211" y="21547"/>
                </a:lnTo>
                <a:lnTo>
                  <a:pt x="4271" y="21600"/>
                </a:lnTo>
                <a:lnTo>
                  <a:pt x="4313" y="21600"/>
                </a:lnTo>
                <a:lnTo>
                  <a:pt x="4331" y="21580"/>
                </a:lnTo>
                <a:lnTo>
                  <a:pt x="4369" y="21547"/>
                </a:lnTo>
                <a:lnTo>
                  <a:pt x="5044" y="20361"/>
                </a:lnTo>
                <a:lnTo>
                  <a:pt x="21600" y="20361"/>
                </a:lnTo>
                <a:lnTo>
                  <a:pt x="21600" y="0"/>
                </a:lnTo>
                <a:close/>
              </a:path>
            </a:pathLst>
          </a:custGeom>
          <a:blipFill>
            <a:blip r:embed="rId2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810000" y="1449147"/>
            <a:ext cx="10572001" cy="2971052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10000" y="5280847"/>
            <a:ext cx="10572001" cy="434975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809999" y="4800600"/>
            <a:ext cx="10561420" cy="566738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r>
              <a:t>Title Text</a:t>
            </a:r>
          </a:p>
        </p:txBody>
      </p:sp>
      <p:sp>
        <p:nvSpPr>
          <p:cNvPr id="97" name="Picture Placeholder 14"/>
          <p:cNvSpPr>
            <a:spLocks noGrp="1"/>
          </p:cNvSpPr>
          <p:nvPr>
            <p:ph type="pic" idx="13"/>
          </p:nvPr>
        </p:nvSpPr>
        <p:spPr>
          <a:xfrm>
            <a:off x="0" y="-1"/>
            <a:ext cx="12192001" cy="4800601"/>
          </a:xfrm>
          <a:prstGeom prst="rect">
            <a:avLst/>
          </a:prstGeom>
          <a:ln w="9525" cap="rnd">
            <a:solidFill>
              <a:srgbClr val="636363"/>
            </a:solidFill>
            <a:round/>
          </a:ln>
          <a:effectLst/>
        </p:spPr>
        <p:txBody>
          <a:bodyPr lIns="91439" rIns="91439" anchor="t">
            <a:noAutofit/>
          </a:bodyPr>
          <a:lstStyle/>
          <a:p>
            <a:endParaRPr/>
          </a:p>
        </p:txBody>
      </p:sp>
      <p:sp>
        <p:nvSpPr>
          <p:cNvPr id="9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09999" y="5367337"/>
            <a:ext cx="10561420" cy="49371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 6"/>
          <p:cNvSpPr/>
          <p:nvPr/>
        </p:nvSpPr>
        <p:spPr>
          <a:xfrm>
            <a:off x="631696" y="1081456"/>
            <a:ext cx="6332418" cy="3239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9" y="0"/>
                </a:moveTo>
                <a:lnTo>
                  <a:pt x="217" y="0"/>
                </a:lnTo>
                <a:lnTo>
                  <a:pt x="166" y="37"/>
                </a:lnTo>
                <a:lnTo>
                  <a:pt x="128" y="75"/>
                </a:lnTo>
                <a:lnTo>
                  <a:pt x="77" y="112"/>
                </a:lnTo>
                <a:lnTo>
                  <a:pt x="51" y="187"/>
                </a:lnTo>
                <a:lnTo>
                  <a:pt x="26" y="243"/>
                </a:lnTo>
                <a:lnTo>
                  <a:pt x="0" y="318"/>
                </a:lnTo>
                <a:lnTo>
                  <a:pt x="0" y="19522"/>
                </a:lnTo>
                <a:lnTo>
                  <a:pt x="26" y="19597"/>
                </a:lnTo>
                <a:lnTo>
                  <a:pt x="51" y="19653"/>
                </a:lnTo>
                <a:lnTo>
                  <a:pt x="77" y="19728"/>
                </a:lnTo>
                <a:lnTo>
                  <a:pt x="128" y="19766"/>
                </a:lnTo>
                <a:lnTo>
                  <a:pt x="166" y="19803"/>
                </a:lnTo>
                <a:lnTo>
                  <a:pt x="217" y="19841"/>
                </a:lnTo>
                <a:lnTo>
                  <a:pt x="3026" y="19841"/>
                </a:lnTo>
                <a:lnTo>
                  <a:pt x="4149" y="21488"/>
                </a:lnTo>
                <a:lnTo>
                  <a:pt x="4187" y="21525"/>
                </a:lnTo>
                <a:lnTo>
                  <a:pt x="4289" y="21600"/>
                </a:lnTo>
                <a:lnTo>
                  <a:pt x="4391" y="21600"/>
                </a:lnTo>
                <a:lnTo>
                  <a:pt x="4494" y="21525"/>
                </a:lnTo>
                <a:lnTo>
                  <a:pt x="4532" y="21488"/>
                </a:lnTo>
                <a:lnTo>
                  <a:pt x="5655" y="19841"/>
                </a:lnTo>
                <a:lnTo>
                  <a:pt x="21383" y="19841"/>
                </a:lnTo>
                <a:lnTo>
                  <a:pt x="21434" y="19803"/>
                </a:lnTo>
                <a:lnTo>
                  <a:pt x="21472" y="19766"/>
                </a:lnTo>
                <a:lnTo>
                  <a:pt x="21523" y="19728"/>
                </a:lnTo>
                <a:lnTo>
                  <a:pt x="21549" y="19653"/>
                </a:lnTo>
                <a:lnTo>
                  <a:pt x="21574" y="19597"/>
                </a:lnTo>
                <a:lnTo>
                  <a:pt x="21600" y="19522"/>
                </a:lnTo>
                <a:lnTo>
                  <a:pt x="21600" y="318"/>
                </a:lnTo>
                <a:lnTo>
                  <a:pt x="21574" y="243"/>
                </a:lnTo>
                <a:lnTo>
                  <a:pt x="21549" y="187"/>
                </a:lnTo>
                <a:lnTo>
                  <a:pt x="21523" y="112"/>
                </a:lnTo>
                <a:lnTo>
                  <a:pt x="21472" y="75"/>
                </a:lnTo>
                <a:lnTo>
                  <a:pt x="21434" y="37"/>
                </a:lnTo>
                <a:lnTo>
                  <a:pt x="21383" y="0"/>
                </a:lnTo>
                <a:lnTo>
                  <a:pt x="21319" y="0"/>
                </a:lnTo>
                <a:close/>
              </a:path>
            </a:pathLst>
          </a:custGeom>
          <a:blipFill>
            <a:blip r:embed="rId2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850984" y="1238502"/>
            <a:ext cx="5893841" cy="2645912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3189" y="4443679"/>
            <a:ext cx="5891638" cy="713242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574642" y="1081455"/>
            <a:ext cx="3810002" cy="4075467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eform 6"/>
          <p:cNvSpPr/>
          <p:nvPr/>
        </p:nvSpPr>
        <p:spPr>
          <a:xfrm>
            <a:off x="1140883" y="2286585"/>
            <a:ext cx="4895117" cy="2503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9" y="0"/>
                </a:moveTo>
                <a:lnTo>
                  <a:pt x="217" y="0"/>
                </a:lnTo>
                <a:lnTo>
                  <a:pt x="166" y="37"/>
                </a:lnTo>
                <a:lnTo>
                  <a:pt x="128" y="75"/>
                </a:lnTo>
                <a:lnTo>
                  <a:pt x="77" y="112"/>
                </a:lnTo>
                <a:lnTo>
                  <a:pt x="51" y="187"/>
                </a:lnTo>
                <a:lnTo>
                  <a:pt x="26" y="243"/>
                </a:lnTo>
                <a:lnTo>
                  <a:pt x="0" y="318"/>
                </a:lnTo>
                <a:lnTo>
                  <a:pt x="0" y="19522"/>
                </a:lnTo>
                <a:lnTo>
                  <a:pt x="26" y="19597"/>
                </a:lnTo>
                <a:lnTo>
                  <a:pt x="51" y="19653"/>
                </a:lnTo>
                <a:lnTo>
                  <a:pt x="77" y="19728"/>
                </a:lnTo>
                <a:lnTo>
                  <a:pt x="128" y="19766"/>
                </a:lnTo>
                <a:lnTo>
                  <a:pt x="166" y="19803"/>
                </a:lnTo>
                <a:lnTo>
                  <a:pt x="217" y="19841"/>
                </a:lnTo>
                <a:lnTo>
                  <a:pt x="3026" y="19841"/>
                </a:lnTo>
                <a:lnTo>
                  <a:pt x="4149" y="21488"/>
                </a:lnTo>
                <a:lnTo>
                  <a:pt x="4187" y="21525"/>
                </a:lnTo>
                <a:lnTo>
                  <a:pt x="4289" y="21600"/>
                </a:lnTo>
                <a:lnTo>
                  <a:pt x="4391" y="21600"/>
                </a:lnTo>
                <a:lnTo>
                  <a:pt x="4494" y="21525"/>
                </a:lnTo>
                <a:lnTo>
                  <a:pt x="4532" y="21488"/>
                </a:lnTo>
                <a:lnTo>
                  <a:pt x="5655" y="19841"/>
                </a:lnTo>
                <a:lnTo>
                  <a:pt x="21383" y="19841"/>
                </a:lnTo>
                <a:lnTo>
                  <a:pt x="21434" y="19803"/>
                </a:lnTo>
                <a:lnTo>
                  <a:pt x="21472" y="19766"/>
                </a:lnTo>
                <a:lnTo>
                  <a:pt x="21523" y="19728"/>
                </a:lnTo>
                <a:lnTo>
                  <a:pt x="21549" y="19653"/>
                </a:lnTo>
                <a:lnTo>
                  <a:pt x="21574" y="19597"/>
                </a:lnTo>
                <a:lnTo>
                  <a:pt x="21600" y="19522"/>
                </a:lnTo>
                <a:lnTo>
                  <a:pt x="21600" y="318"/>
                </a:lnTo>
                <a:lnTo>
                  <a:pt x="21574" y="243"/>
                </a:lnTo>
                <a:lnTo>
                  <a:pt x="21549" y="187"/>
                </a:lnTo>
                <a:lnTo>
                  <a:pt x="21523" y="112"/>
                </a:lnTo>
                <a:lnTo>
                  <a:pt x="21472" y="75"/>
                </a:lnTo>
                <a:lnTo>
                  <a:pt x="21434" y="37"/>
                </a:lnTo>
                <a:lnTo>
                  <a:pt x="21383" y="0"/>
                </a:lnTo>
                <a:lnTo>
                  <a:pt x="21319" y="0"/>
                </a:lnTo>
                <a:close/>
              </a:path>
            </a:pathLst>
          </a:custGeom>
          <a:blipFill>
            <a:blip r:embed="rId2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1357088" y="2435956"/>
            <a:ext cx="4382522" cy="20077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155999" y="2286000"/>
            <a:ext cx="4880301" cy="2295525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idx="1"/>
          </p:nvPr>
        </p:nvSpPr>
        <p:spPr>
          <a:xfrm>
            <a:off x="809999" y="2184400"/>
            <a:ext cx="10563286" cy="3674399"/>
          </a:xfrm>
          <a:prstGeom prst="rect">
            <a:avLst/>
          </a:prstGeom>
        </p:spPr>
        <p:txBody>
          <a:bodyPr anchor="t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reeform 6"/>
          <p:cNvSpPr/>
          <p:nvPr/>
        </p:nvSpPr>
        <p:spPr>
          <a:xfrm>
            <a:off x="7669651" y="446088"/>
            <a:ext cx="4522350" cy="5414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3" y="0"/>
                </a:moveTo>
                <a:lnTo>
                  <a:pt x="1373" y="5985"/>
                </a:lnTo>
                <a:lnTo>
                  <a:pt x="60" y="6860"/>
                </a:lnTo>
                <a:lnTo>
                  <a:pt x="23" y="6910"/>
                </a:lnTo>
                <a:lnTo>
                  <a:pt x="0" y="6935"/>
                </a:lnTo>
                <a:lnTo>
                  <a:pt x="0" y="6995"/>
                </a:lnTo>
                <a:lnTo>
                  <a:pt x="23" y="7020"/>
                </a:lnTo>
                <a:lnTo>
                  <a:pt x="60" y="7070"/>
                </a:lnTo>
                <a:lnTo>
                  <a:pt x="1373" y="7945"/>
                </a:lnTo>
                <a:lnTo>
                  <a:pt x="1373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373" y="0"/>
                </a:lnTo>
                <a:close/>
              </a:path>
            </a:pathLst>
          </a:custGeom>
          <a:blipFill>
            <a:blip r:embed="rId2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Title Text"/>
          <p:cNvSpPr txBox="1">
            <a:spLocks noGrp="1"/>
          </p:cNvSpPr>
          <p:nvPr>
            <p:ph type="title"/>
          </p:nvPr>
        </p:nvSpPr>
        <p:spPr>
          <a:xfrm>
            <a:off x="8183540" y="586171"/>
            <a:ext cx="2494791" cy="513479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8" name="Body Level One…"/>
          <p:cNvSpPr txBox="1">
            <a:spLocks noGrp="1"/>
          </p:cNvSpPr>
          <p:nvPr>
            <p:ph type="body" idx="1"/>
          </p:nvPr>
        </p:nvSpPr>
        <p:spPr>
          <a:xfrm>
            <a:off x="810000" y="446089"/>
            <a:ext cx="6611541" cy="5414963"/>
          </a:xfrm>
          <a:prstGeom prst="rect">
            <a:avLst/>
          </a:prstGeom>
        </p:spPr>
        <p:txBody>
          <a:bodyPr anchor="t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5" cy="363651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7"/>
          <p:cNvSpPr/>
          <p:nvPr/>
        </p:nvSpPr>
        <p:spPr>
          <a:xfrm>
            <a:off x="0" y="1"/>
            <a:ext cx="12192001" cy="5203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0361"/>
                </a:lnTo>
                <a:lnTo>
                  <a:pt x="18064" y="20361"/>
                </a:lnTo>
                <a:lnTo>
                  <a:pt x="17389" y="21547"/>
                </a:lnTo>
                <a:lnTo>
                  <a:pt x="17329" y="21600"/>
                </a:lnTo>
                <a:lnTo>
                  <a:pt x="17287" y="21600"/>
                </a:lnTo>
                <a:lnTo>
                  <a:pt x="17269" y="21580"/>
                </a:lnTo>
                <a:lnTo>
                  <a:pt x="17231" y="21547"/>
                </a:lnTo>
                <a:lnTo>
                  <a:pt x="16556" y="20361"/>
                </a:lnTo>
                <a:lnTo>
                  <a:pt x="0" y="2036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09999" y="2951396"/>
            <a:ext cx="10561420" cy="14688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09999" y="5281200"/>
            <a:ext cx="10561420" cy="433956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None/>
            </a:lvl1pPr>
            <a:lvl2pPr marL="0" indent="457200" algn="r">
              <a:buClrTx/>
              <a:buSzTx/>
              <a:buNone/>
            </a:lvl2pPr>
            <a:lvl3pPr marL="0" indent="914400" algn="r">
              <a:buClrTx/>
              <a:buSzTx/>
              <a:buNone/>
            </a:lvl3pPr>
            <a:lvl4pPr marL="0" indent="1371600" algn="r">
              <a:buClrTx/>
              <a:buSzTx/>
              <a:buNone/>
            </a:lvl4pPr>
            <a:lvl5pPr marL="0" indent="1828800" algn="r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18712" y="2222287"/>
            <a:ext cx="5185874" cy="36387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14727" y="2174875"/>
            <a:ext cx="5189858" cy="576263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None/>
              <a:defRPr sz="2000"/>
            </a:lvl1pPr>
            <a:lvl2pPr marL="0" indent="457200" algn="ctr">
              <a:buClrTx/>
              <a:buSzTx/>
              <a:buNone/>
              <a:defRPr sz="2000"/>
            </a:lvl2pPr>
            <a:lvl3pPr marL="0" indent="914400" algn="ctr">
              <a:buClrTx/>
              <a:buSzTx/>
              <a:buNone/>
              <a:defRPr sz="2000"/>
            </a:lvl3pPr>
            <a:lvl4pPr marL="0" indent="1371600" algn="ctr">
              <a:buClrTx/>
              <a:buSzTx/>
              <a:buNone/>
              <a:defRPr sz="2000"/>
            </a:lvl4pPr>
            <a:lvl5pPr marL="0" indent="1828800" algn="ctr"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87414" y="2174874"/>
            <a:ext cx="5194584" cy="576264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None/>
              <a:defRPr sz="2000"/>
            </a:pPr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/>
          <p:nvPr/>
        </p:nvSpPr>
        <p:spPr>
          <a:xfrm>
            <a:off x="1073151" y="446087"/>
            <a:ext cx="3547533" cy="181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9" y="0"/>
                </a:moveTo>
                <a:lnTo>
                  <a:pt x="217" y="0"/>
                </a:lnTo>
                <a:lnTo>
                  <a:pt x="166" y="37"/>
                </a:lnTo>
                <a:lnTo>
                  <a:pt x="128" y="75"/>
                </a:lnTo>
                <a:lnTo>
                  <a:pt x="77" y="112"/>
                </a:lnTo>
                <a:lnTo>
                  <a:pt x="51" y="187"/>
                </a:lnTo>
                <a:lnTo>
                  <a:pt x="26" y="243"/>
                </a:lnTo>
                <a:lnTo>
                  <a:pt x="0" y="318"/>
                </a:lnTo>
                <a:lnTo>
                  <a:pt x="0" y="19522"/>
                </a:lnTo>
                <a:lnTo>
                  <a:pt x="26" y="19597"/>
                </a:lnTo>
                <a:lnTo>
                  <a:pt x="51" y="19653"/>
                </a:lnTo>
                <a:lnTo>
                  <a:pt x="77" y="19728"/>
                </a:lnTo>
                <a:lnTo>
                  <a:pt x="128" y="19766"/>
                </a:lnTo>
                <a:lnTo>
                  <a:pt x="166" y="19803"/>
                </a:lnTo>
                <a:lnTo>
                  <a:pt x="217" y="19841"/>
                </a:lnTo>
                <a:lnTo>
                  <a:pt x="3026" y="19841"/>
                </a:lnTo>
                <a:lnTo>
                  <a:pt x="4149" y="21488"/>
                </a:lnTo>
                <a:lnTo>
                  <a:pt x="4187" y="21525"/>
                </a:lnTo>
                <a:lnTo>
                  <a:pt x="4289" y="21600"/>
                </a:lnTo>
                <a:lnTo>
                  <a:pt x="4391" y="21600"/>
                </a:lnTo>
                <a:lnTo>
                  <a:pt x="4494" y="21525"/>
                </a:lnTo>
                <a:lnTo>
                  <a:pt x="4532" y="21488"/>
                </a:lnTo>
                <a:lnTo>
                  <a:pt x="5655" y="19841"/>
                </a:lnTo>
                <a:lnTo>
                  <a:pt x="21383" y="19841"/>
                </a:lnTo>
                <a:lnTo>
                  <a:pt x="21434" y="19803"/>
                </a:lnTo>
                <a:lnTo>
                  <a:pt x="21472" y="19766"/>
                </a:lnTo>
                <a:lnTo>
                  <a:pt x="21523" y="19728"/>
                </a:lnTo>
                <a:lnTo>
                  <a:pt x="21549" y="19653"/>
                </a:lnTo>
                <a:lnTo>
                  <a:pt x="21574" y="19597"/>
                </a:lnTo>
                <a:lnTo>
                  <a:pt x="21600" y="19522"/>
                </a:lnTo>
                <a:lnTo>
                  <a:pt x="21600" y="318"/>
                </a:lnTo>
                <a:lnTo>
                  <a:pt x="21574" y="243"/>
                </a:lnTo>
                <a:lnTo>
                  <a:pt x="21549" y="187"/>
                </a:lnTo>
                <a:lnTo>
                  <a:pt x="21523" y="112"/>
                </a:lnTo>
                <a:lnTo>
                  <a:pt x="21472" y="75"/>
                </a:lnTo>
                <a:lnTo>
                  <a:pt x="21434" y="37"/>
                </a:lnTo>
                <a:lnTo>
                  <a:pt x="21383" y="0"/>
                </a:lnTo>
                <a:lnTo>
                  <a:pt x="21319" y="0"/>
                </a:lnTo>
                <a:close/>
              </a:path>
            </a:pathLst>
          </a:custGeom>
          <a:blipFill>
            <a:blip r:embed="rId2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1073150" y="446087"/>
            <a:ext cx="3547535" cy="1618397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xfrm>
            <a:off x="4855633" y="446087"/>
            <a:ext cx="6252634" cy="54149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73150" y="2260737"/>
            <a:ext cx="3547535" cy="3600312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814727" y="727522"/>
            <a:ext cx="4852989" cy="1617164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r>
              <a:t>Title Text</a:t>
            </a:r>
          </a:p>
        </p:txBody>
      </p:sp>
      <p:sp>
        <p:nvSpPr>
          <p:cNvPr id="87" name="Picture Placeholder 11"/>
          <p:cNvSpPr>
            <a:spLocks noGrp="1"/>
          </p:cNvSpPr>
          <p:nvPr>
            <p:ph type="pic" idx="13"/>
          </p:nvPr>
        </p:nvSpPr>
        <p:spPr>
          <a:xfrm>
            <a:off x="6098116" y="0"/>
            <a:ext cx="6093884" cy="6858000"/>
          </a:xfrm>
          <a:prstGeom prst="rect">
            <a:avLst/>
          </a:prstGeom>
          <a:ln w="9525">
            <a:solidFill>
              <a:srgbClr val="636363"/>
            </a:solidFill>
            <a:round/>
          </a:ln>
          <a:effectLst/>
        </p:spPr>
        <p:txBody>
          <a:bodyPr lIns="91439" rIns="91439" anchor="t">
            <a:noAutofit/>
          </a:bodyPr>
          <a:lstStyle/>
          <a:p>
            <a:endParaRPr/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14727" y="2344684"/>
            <a:ext cx="4852989" cy="3516365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609010" y="6080087"/>
            <a:ext cx="315834" cy="326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-1"/>
            <a:ext cx="12192001" cy="2185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18651"/>
                </a:lnTo>
                <a:lnTo>
                  <a:pt x="3536" y="18651"/>
                </a:lnTo>
                <a:lnTo>
                  <a:pt x="4211" y="21475"/>
                </a:lnTo>
                <a:lnTo>
                  <a:pt x="4271" y="21600"/>
                </a:lnTo>
                <a:lnTo>
                  <a:pt x="4313" y="21600"/>
                </a:lnTo>
                <a:lnTo>
                  <a:pt x="4331" y="21553"/>
                </a:lnTo>
                <a:lnTo>
                  <a:pt x="4369" y="21475"/>
                </a:lnTo>
                <a:lnTo>
                  <a:pt x="5044" y="18651"/>
                </a:lnTo>
                <a:lnTo>
                  <a:pt x="21600" y="18651"/>
                </a:lnTo>
                <a:lnTo>
                  <a:pt x="21600" y="0"/>
                </a:lnTo>
                <a:close/>
              </a:path>
            </a:pathLst>
          </a:custGeom>
          <a:blipFill>
            <a:blip r:embed="rId16"/>
          </a:blipFill>
          <a:ln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09999" y="447188"/>
            <a:ext cx="10572000" cy="970450"/>
          </a:xfrm>
          <a:prstGeom prst="rect">
            <a:avLst/>
          </a:prstGeom>
          <a:ln w="12700">
            <a:miter lim="400000"/>
          </a:ln>
          <a:effectLst>
            <a:outerShdw blurRad="50800" dir="14400000" rotWithShape="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417637"/>
            <a:ext cx="10972800" cy="4891088"/>
          </a:xfrm>
          <a:prstGeom prst="rect">
            <a:avLst/>
          </a:prstGeom>
          <a:ln w="12700">
            <a:miter lim="400000"/>
          </a:ln>
          <a:effectLst>
            <a:outerShdw blurRad="50800" dir="14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24652" y="6080087"/>
            <a:ext cx="315835" cy="326401"/>
          </a:xfrm>
          <a:prstGeom prst="rect">
            <a:avLst/>
          </a:prstGeom>
          <a:ln w="12700">
            <a:miter lim="400000"/>
          </a:ln>
        </p:spPr>
        <p:txBody>
          <a:bodyPr wrap="none" lIns="10800" tIns="10800" rIns="10800" bIns="10800" anchor="b">
            <a:spAutoFit/>
          </a:bodyPr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EFEFE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1pPr>
      <a:lvl2pPr marL="778668" marR="0" indent="-32146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2pPr>
      <a:lvl3pPr marL="1208314" marR="0" indent="-29391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3pPr>
      <a:lvl4pPr marL="17145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4pPr>
      <a:lvl5pPr marL="21717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5pPr>
      <a:lvl6pPr marL="25143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6pPr>
      <a:lvl7pPr marL="29143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7pPr>
      <a:lvl8pPr marL="33143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8pPr>
      <a:lvl9pPr marL="37143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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ellarmine.edu/bookincommon/faqs/" TargetMode="Externa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>
            <a:spLocks noGrp="1"/>
          </p:cNvSpPr>
          <p:nvPr>
            <p:ph type="ctrTitle"/>
          </p:nvPr>
        </p:nvSpPr>
        <p:spPr>
          <a:xfrm>
            <a:off x="810001" y="1449147"/>
            <a:ext cx="10572000" cy="297105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Book in Common Town Hall: 2nd Edition</a:t>
            </a:r>
          </a:p>
        </p:txBody>
      </p:sp>
      <p:sp>
        <p:nvSpPr>
          <p:cNvPr id="149" name="Subtitle 2"/>
          <p:cNvSpPr txBox="1">
            <a:spLocks noGrp="1"/>
          </p:cNvSpPr>
          <p:nvPr>
            <p:ph type="subTitle" sz="half" idx="1"/>
          </p:nvPr>
        </p:nvSpPr>
        <p:spPr>
          <a:xfrm>
            <a:off x="810001" y="4997003"/>
            <a:ext cx="10572000" cy="171289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1500"/>
            </a:pPr>
            <a:r>
              <a:rPr dirty="0"/>
              <a:t>Welcome! (JH)</a:t>
            </a:r>
          </a:p>
          <a:p>
            <a:pPr>
              <a:lnSpc>
                <a:spcPct val="90000"/>
              </a:lnSpc>
              <a:defRPr sz="1500"/>
            </a:pPr>
            <a:r>
              <a:t>Introduction of BIC </a:t>
            </a:r>
            <a:r>
              <a:rPr/>
              <a:t>Sub-committee </a:t>
            </a:r>
          </a:p>
          <a:p>
            <a:pPr>
              <a:lnSpc>
                <a:spcPct val="90000"/>
              </a:lnSpc>
              <a:defRPr sz="1500"/>
            </a:pPr>
            <a:r>
              <a:rPr dirty="0"/>
              <a:t>Quick Review of Last Town Hall </a:t>
            </a:r>
          </a:p>
          <a:p>
            <a:pPr>
              <a:lnSpc>
                <a:spcPct val="90000"/>
              </a:lnSpc>
              <a:defRPr sz="1500"/>
            </a:pPr>
            <a:r>
              <a:rPr dirty="0"/>
              <a:t>Proposed New Model for Choosing Book</a:t>
            </a:r>
          </a:p>
          <a:p>
            <a:pPr>
              <a:lnSpc>
                <a:spcPct val="90000"/>
              </a:lnSpc>
              <a:defRPr sz="1500"/>
            </a:pPr>
            <a:r>
              <a:rPr dirty="0"/>
              <a:t>Suggestions? </a:t>
            </a:r>
          </a:p>
        </p:txBody>
      </p:sp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b="3706"/>
          <a:stretch>
            <a:fillRect/>
          </a:stretch>
        </p:blipFill>
        <p:spPr>
          <a:xfrm>
            <a:off x="476516" y="162744"/>
            <a:ext cx="3826588" cy="3288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53637" y="162744"/>
            <a:ext cx="3380938" cy="33029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xfrm>
            <a:off x="809999" y="447188"/>
            <a:ext cx="10572000" cy="970450"/>
          </a:xfrm>
          <a:prstGeom prst="rect">
            <a:avLst/>
          </a:prstGeom>
        </p:spPr>
        <p:txBody>
          <a:bodyPr/>
          <a:lstStyle/>
          <a:p>
            <a:r>
              <a:t>Introductions</a:t>
            </a:r>
          </a:p>
        </p:txBody>
      </p:sp>
      <p:sp>
        <p:nvSpPr>
          <p:cNvPr id="15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18711" y="2222287"/>
            <a:ext cx="10554576" cy="3636512"/>
          </a:xfrm>
          <a:prstGeom prst="rect">
            <a:avLst/>
          </a:prstGeom>
        </p:spPr>
        <p:txBody>
          <a:bodyPr/>
          <a:lstStyle/>
          <a:p>
            <a:r>
              <a:t>Jessica Lynch, Director of Student Activities</a:t>
            </a:r>
          </a:p>
          <a:p>
            <a:r>
              <a:t>Kristen Wallistch, Associate Dean of Academic Support</a:t>
            </a:r>
          </a:p>
          <a:p>
            <a:r>
              <a:t>Programming/Calendar: Laura Kline, Leslie Maxie-Ashford, Shelby Bosi</a:t>
            </a:r>
          </a:p>
          <a:p>
            <a:r>
              <a:t>Promotion/Infrastructure: Natasha Begin, Michael Strawser</a:t>
            </a:r>
          </a:p>
          <a:p>
            <a:r>
              <a:t>Curriculum/Classrorom: Jennie Wellman, Andrew Schroder, Beth Bell</a:t>
            </a:r>
          </a:p>
          <a:p>
            <a:r>
              <a:t>Choice and Implementation: Jess Hume, Jon Blandford, John Stemmer, Jenny McIntosh, Michael Strawswer</a:t>
            </a:r>
          </a:p>
          <a:p>
            <a:r>
              <a:t>BIC Suggestion Page</a:t>
            </a:r>
          </a:p>
          <a:p>
            <a:endParaRPr/>
          </a:p>
        </p:txBody>
      </p:sp>
      <p:pic>
        <p:nvPicPr>
          <p:cNvPr id="156" name="Picture 3" descr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t="7904" r="36059" b="30528"/>
          <a:stretch>
            <a:fillRect/>
          </a:stretch>
        </p:blipFill>
        <p:spPr>
          <a:xfrm>
            <a:off x="4060230" y="4623079"/>
            <a:ext cx="2289055" cy="17588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809999" y="447188"/>
            <a:ext cx="10572000" cy="970450"/>
          </a:xfrm>
          <a:prstGeom prst="rect">
            <a:avLst/>
          </a:prstGeom>
        </p:spPr>
        <p:txBody>
          <a:bodyPr/>
          <a:lstStyle/>
          <a:p>
            <a:r>
              <a:t>Goals for Today </a:t>
            </a:r>
          </a:p>
        </p:txBody>
      </p:sp>
      <p:sp>
        <p:nvSpPr>
          <p:cNvPr id="15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18711" y="2222287"/>
            <a:ext cx="10554576" cy="363651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defRPr sz="2800"/>
            </a:pPr>
            <a:r>
              <a:rPr dirty="0"/>
              <a:t>Introduce proposed new </a:t>
            </a:r>
            <a:r>
              <a:rPr lang="en-US" dirty="0" smtClean="0"/>
              <a:t>timeline and </a:t>
            </a:r>
            <a:r>
              <a:rPr dirty="0" smtClean="0"/>
              <a:t>model</a:t>
            </a:r>
            <a:r>
              <a:rPr lang="en-US" dirty="0" smtClean="0"/>
              <a:t> for selection of text </a:t>
            </a:r>
            <a:r>
              <a:rPr dirty="0" smtClean="0"/>
              <a:t>(</a:t>
            </a:r>
            <a:r>
              <a:rPr dirty="0"/>
              <a:t>which has been based on faulty/staff feedback and practices at peer institutions) </a:t>
            </a:r>
            <a:endParaRPr lang="en-US" dirty="0" smtClean="0"/>
          </a:p>
          <a:p>
            <a:pPr marL="800100" lvl="1" indent="-342900">
              <a:defRPr sz="2800"/>
            </a:pPr>
            <a:r>
              <a:rPr dirty="0" smtClean="0"/>
              <a:t>Discuss </a:t>
            </a:r>
            <a:r>
              <a:rPr dirty="0"/>
              <a:t>proposed new model and gather feedback to make changes and adjustments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xfrm>
            <a:off x="809999" y="447188"/>
            <a:ext cx="10572000" cy="970450"/>
          </a:xfrm>
          <a:prstGeom prst="rect">
            <a:avLst/>
          </a:prstGeom>
        </p:spPr>
        <p:txBody>
          <a:bodyPr/>
          <a:lstStyle>
            <a:lvl1pPr defTabSz="324611">
              <a:defRPr sz="2840"/>
            </a:lvl1pPr>
          </a:lstStyle>
          <a:p>
            <a:r>
              <a:t>Refreshing from the Last Town Hall: Faculty &amp; Staff Feedback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18711" y="2222287"/>
            <a:ext cx="10554576" cy="3636512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BIC is important to our institutional culture</a:t>
            </a:r>
          </a:p>
          <a:p>
            <a:r>
              <a:t> The most important purpose of the book in common is to inspire thoughtfulness or critical thinking (after that, community building). </a:t>
            </a:r>
          </a:p>
          <a:p>
            <a:r>
              <a:t>The BIC should be required.</a:t>
            </a:r>
          </a:p>
          <a:p>
            <a:r>
              <a:t>Ideally, BIC could be incorporated into core curriculum.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roposed New Model: Outcom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Proposed New Model: Outcomes</a:t>
            </a:r>
          </a:p>
        </p:txBody>
      </p:sp>
      <p:sp>
        <p:nvSpPr>
          <p:cNvPr id="165" name="Connect to Bellarmine’s liberal arts miss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2039" indent="-312039" defTabSz="416052">
              <a:spcBef>
                <a:spcPts val="500"/>
              </a:spcBef>
              <a:defRPr sz="1638"/>
            </a:pPr>
            <a:r>
              <a:rPr dirty="0"/>
              <a:t>Connect to Bellarmine’s liberal arts mission</a:t>
            </a:r>
          </a:p>
          <a:p>
            <a:pPr marL="312039" indent="-312039" defTabSz="416052">
              <a:spcBef>
                <a:spcPts val="500"/>
              </a:spcBef>
              <a:defRPr sz="1638"/>
            </a:pPr>
            <a:r>
              <a:rPr dirty="0"/>
              <a:t>Discover the interconnectedness between peoples, cultures, and disciplines</a:t>
            </a:r>
          </a:p>
          <a:p>
            <a:pPr marL="312039" indent="-312039" defTabSz="416052">
              <a:spcBef>
                <a:spcPts val="500"/>
              </a:spcBef>
              <a:defRPr sz="1638"/>
            </a:pPr>
            <a:r>
              <a:rPr dirty="0"/>
              <a:t>Demonstrate self-reflection</a:t>
            </a:r>
          </a:p>
          <a:p>
            <a:pPr marL="312039" indent="-312039" defTabSz="416052">
              <a:spcBef>
                <a:spcPts val="500"/>
              </a:spcBef>
              <a:defRPr sz="1638"/>
            </a:pPr>
            <a:r>
              <a:rPr dirty="0"/>
              <a:t>Cultivate critical reading and thinking skills including logic, analysis, evaluation, and problem solving. </a:t>
            </a:r>
          </a:p>
          <a:p>
            <a:pPr marL="312039" indent="-312039" defTabSz="416052">
              <a:spcBef>
                <a:spcPts val="500"/>
              </a:spcBef>
              <a:defRPr sz="1638"/>
            </a:pPr>
            <a:r>
              <a:rPr dirty="0"/>
              <a:t>Identify with a community of peers through a shared experience</a:t>
            </a:r>
          </a:p>
          <a:p>
            <a:pPr marL="312039" indent="-312039" defTabSz="416052">
              <a:spcBef>
                <a:spcPts val="500"/>
              </a:spcBef>
              <a:defRPr sz="1638" i="1"/>
            </a:pPr>
            <a:r>
              <a:rPr dirty="0"/>
              <a:t>Asks students to grapple with </a:t>
            </a:r>
            <a:r>
              <a:rPr dirty="0" smtClean="0"/>
              <a:t>understanding</a:t>
            </a:r>
            <a:r>
              <a:rPr lang="en-US" dirty="0" smtClean="0"/>
              <a:t> the</a:t>
            </a:r>
            <a:r>
              <a:rPr dirty="0" smtClean="0"/>
              <a:t> </a:t>
            </a:r>
            <a:r>
              <a:rPr dirty="0"/>
              <a:t>nature and definition of responsible citizenship</a:t>
            </a:r>
          </a:p>
          <a:p>
            <a:pPr marL="312039" indent="-312039" defTabSz="416052">
              <a:spcBef>
                <a:spcPts val="500"/>
              </a:spcBef>
              <a:defRPr sz="1638" i="1"/>
            </a:pPr>
            <a:endParaRPr dirty="0"/>
          </a:p>
          <a:p>
            <a:pPr marL="312039" indent="-312039" defTabSz="416052">
              <a:spcBef>
                <a:spcPts val="500"/>
              </a:spcBef>
              <a:defRPr sz="1638" i="1"/>
            </a:pPr>
            <a:r>
              <a:rPr dirty="0"/>
              <a:t>* From now on, in addition </a:t>
            </a:r>
            <a:r>
              <a:rPr lang="en-US" dirty="0" smtClean="0"/>
              <a:t>t</a:t>
            </a:r>
            <a:r>
              <a:rPr dirty="0" smtClean="0"/>
              <a:t>o </a:t>
            </a:r>
            <a:r>
              <a:rPr dirty="0"/>
              <a:t>choosing a full-length text, we will also ask faculty to submit supplementary essays which meet these outcomes, which we will compile into a packet or Moodle page. </a:t>
            </a:r>
          </a:p>
          <a:p>
            <a:pPr marL="312039" indent="-312039" defTabSz="416052">
              <a:spcBef>
                <a:spcPts val="500"/>
              </a:spcBef>
              <a:defRPr sz="1638" i="1"/>
            </a:pPr>
            <a:r>
              <a:rPr dirty="0"/>
              <a:t>*All of these work with current curriculum and can work with future curriculum supported by the LET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posed New Model: Timeline (this year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Proposed New Model: Timeline (this year)</a:t>
            </a:r>
          </a:p>
        </p:txBody>
      </p:sp>
      <p:sp>
        <p:nvSpPr>
          <p:cNvPr id="168" name="Dec. 2017—Invitations go out for new BIC Selection Committee Members…"/>
          <p:cNvSpPr txBox="1">
            <a:spLocks noGrp="1"/>
          </p:cNvSpPr>
          <p:nvPr>
            <p:ph type="body" idx="1"/>
          </p:nvPr>
        </p:nvSpPr>
        <p:spPr>
          <a:xfrm>
            <a:off x="547485" y="2501687"/>
            <a:ext cx="10554576" cy="3636512"/>
          </a:xfrm>
          <a:prstGeom prst="rect">
            <a:avLst/>
          </a:prstGeom>
        </p:spPr>
        <p:txBody>
          <a:bodyPr/>
          <a:lstStyle/>
          <a:p>
            <a:pPr marL="291465" indent="-291465" defTabSz="388620">
              <a:spcBef>
                <a:spcPts val="500"/>
              </a:spcBef>
              <a:defRPr sz="1530"/>
            </a:pPr>
            <a:r>
              <a:t>Dec. 2017—Invitations go out for </a:t>
            </a:r>
            <a:r>
              <a:rPr i="1"/>
              <a:t>new BIC Selection Committee Members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Jan. 5, 2018—Open call for suggestions for texts and supplementary essays goes live on the webpage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Jan. 10, 2018—Initial meeting with new BIC Selection Committee to explain new process and begin conversation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Jan. 5-Feb.16, 2018—University-wide promotion of open call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Feb. 16, 2018—Open call closes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Feb. 23, 2018—Committee narrows selections based on a checklist, orders and reads sample texts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March, 2018—Committee narrows selections to 3-5 texts and holds an open community vote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April 2018—New text announced and ordered for faculty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Fall, 2018—</a:t>
            </a:r>
            <a:r>
              <a:rPr i="1"/>
              <a:t>New text piloted</a:t>
            </a:r>
            <a:r>
              <a:t> (volunteers?)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(Late fall 2018—BIC Selection Committee begins selection process for 2020 text)</a:t>
            </a:r>
          </a:p>
          <a:p>
            <a:pPr marL="291465" indent="-291465" defTabSz="388620">
              <a:spcBef>
                <a:spcPts val="500"/>
              </a:spcBef>
              <a:defRPr sz="1530"/>
            </a:pPr>
            <a:r>
              <a:t>Fall, 2019—Text (chosen in 2018) implemented university-wide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roposed New Model: Subsequent Yea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Proposed New Model: Subsequent Years</a:t>
            </a:r>
          </a:p>
        </p:txBody>
      </p:sp>
      <p:sp>
        <p:nvSpPr>
          <p:cNvPr id="171" name="Feb. (2019)—Committee narrows selections based on a checklist, orders and reads sample tex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Feb. (2019)—Committee narrows selections based on a checklist, orders and reads sample texts</a:t>
            </a:r>
          </a:p>
          <a:p>
            <a:r>
              <a:t>Apr. (2019)—Committee narrows selections to 3-5 texts</a:t>
            </a:r>
          </a:p>
          <a:p>
            <a:r>
              <a:t>Aug. (2019)—Open community vote when classes begin in the fall</a:t>
            </a:r>
          </a:p>
          <a:p>
            <a:r>
              <a:t>Oct. (2019)—New text announced</a:t>
            </a:r>
          </a:p>
          <a:p>
            <a:r>
              <a:t>Following fall (2020)—New text implemented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Quotable">
  <a:themeElements>
    <a:clrScheme name="Quotable">
      <a:dk1>
        <a:srgbClr val="000000"/>
      </a:dk1>
      <a:lt1>
        <a:srgbClr val="212121"/>
      </a:lt1>
      <a:dk2>
        <a:srgbClr val="A7A7A7"/>
      </a:dk2>
      <a:lt2>
        <a:srgbClr val="53535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0000FF"/>
      </a:hlink>
      <a:folHlink>
        <a:srgbClr val="FF00FF"/>
      </a:folHlink>
    </a:clrScheme>
    <a:fontScheme name="Quotable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Quotable">
  <a:themeElements>
    <a:clrScheme name="Quotab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0000FF"/>
      </a:hlink>
      <a:folHlink>
        <a:srgbClr val="FF00FF"/>
      </a:folHlink>
    </a:clrScheme>
    <a:fontScheme name="Quotable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519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Century Gothic</vt:lpstr>
      <vt:lpstr>Quotable</vt:lpstr>
      <vt:lpstr>Book in Common Town Hall: 2nd Edition</vt:lpstr>
      <vt:lpstr>Introductions</vt:lpstr>
      <vt:lpstr>Goals for Today </vt:lpstr>
      <vt:lpstr>Refreshing from the Last Town Hall: Faculty &amp; Staff Feedback</vt:lpstr>
      <vt:lpstr>Proposed New Model: Outcomes</vt:lpstr>
      <vt:lpstr>Proposed New Model: Timeline (this year)</vt:lpstr>
      <vt:lpstr>Proposed New Model: Subsequent Years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in Common Town Hall: 2nd Edition</dc:title>
  <dc:creator>Hume, Jessica C.</dc:creator>
  <cp:lastModifiedBy>Microsoft Office User</cp:lastModifiedBy>
  <cp:revision>3</cp:revision>
  <dcterms:modified xsi:type="dcterms:W3CDTF">2017-11-30T20:47:25Z</dcterms:modified>
</cp:coreProperties>
</file>