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3" r:id="rId2"/>
    <p:sldId id="282" r:id="rId3"/>
    <p:sldId id="284" r:id="rId4"/>
    <p:sldId id="259" r:id="rId5"/>
    <p:sldId id="260" r:id="rId6"/>
    <p:sldId id="264" r:id="rId7"/>
    <p:sldId id="263" r:id="rId8"/>
    <p:sldId id="265" r:id="rId9"/>
    <p:sldId id="270" r:id="rId10"/>
    <p:sldId id="267" r:id="rId11"/>
    <p:sldId id="268" r:id="rId12"/>
    <p:sldId id="269" r:id="rId13"/>
    <p:sldId id="271" r:id="rId14"/>
    <p:sldId id="272" r:id="rId15"/>
    <p:sldId id="285" r:id="rId16"/>
    <p:sldId id="277" r:id="rId17"/>
    <p:sldId id="278" r:id="rId18"/>
    <p:sldId id="27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05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B5CA1D-B5E6-41C9-9732-9BE52022DC65}" v="19" dt="2023-04-21T17:49:27.9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9"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06T23:06:52.270"/>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1 548,'5'-1,"1"0,-1-1,0 0,1 0,-1 0,0-1,0 1,6-6,15-6,16-2,1 1,0 3,0 1,54-5,183-6,-147 14,-78 5,3 0,0-3,94-20,-82 12,1 3,0 4,89 1,-116 5,67 1,-70 3,1-3,-1-2,0-1,0-2,61-16,-91 18,0-2,0 1,0-2,0 1,-1-1,0-1,0 0,-1 0,0-1,0-1,-1 1,0-1,0 0,-1-1,-1 0,1 0,-2 0,1-1,-1 0,-1 0,0 0,-1-1,0 1,0-1,0-13,-3-23,0 27</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1T17:30:56.613"/>
    </inkml:context>
    <inkml:brush xml:id="br0">
      <inkml:brushProperty name="width" value="0.175" units="cm"/>
      <inkml:brushProperty name="height" value="0.35" units="cm"/>
      <inkml:brushProperty name="color" value="#FFFF00"/>
      <inkml:brushProperty name="tip" value="rectangle"/>
      <inkml:brushProperty name="rasterOp" value="maskPen"/>
      <inkml:brushProperty name="ignorePressure" value="1"/>
    </inkml:brush>
  </inkml:definitions>
  <inkml:trace contextRef="#ctx0" brushRef="#br0">1573 0,'2'22,"1"-1,2 0,0 0,1 0,1 0,11 22,-1 3,11 22,3-2,2-1,3-1,67 87,116 132,-215-279,2 3,-1 1,1-1,-2 1,1 0,6 17,-10-24,-1 1,0 0,1-1,-1 1,0-1,0 1,0-1,0 1,0 0,-1-1,1 1,0-1,-1 1,1-1,-1 1,1-1,-1 1,0-1,0 0,1 1,-1-1,0 0,0 0,0 0,-1 0,1 1,0-1,0-1,-1 1,1 0,0 0,-1 0,1-1,-1 1,1-1,-1 1,1-1,-1 1,1-1,-1 0,-2 0,-30 6,-1-2,-1-2,1-1,-60-6,2 1,-1060 2,600 4,505-8,47 6,1 0,0 0,-1 0,1 0,-1 0,1 0,0 0,-1-1,1 1,-1 0,1 0,0 0,-1-1,1 1,0 0,-1 0,1-1,0 1,-1 0,1-1,0 1,0 0,-1-1,1 1,0 0,0-1,0 1,0-1,-1 1,1 0,0-2,1 1,0 0,0 0,0 0,0 0,0 0,1 0,-1 0,0 0,0 0,1 0,-1 1,0-1,1 1,2-2,52-18,0 1,1 4,1 2,0 2,86-5,-106 12,-1-2,67-20,-2-1,-23 14,153-8,82 22,-123 2,-31-1,173-5,-278-2,63-14,38-5,-54 13,75-2,-5 1,6 0,1915 13,-1892 15,-105-7,-186-10,-12-1,-165 18,33 1,86-9,-50 1,104-6,-167 25,56-3,93-14,104-10,-337 28,149-31,-144 3,310 3,1 0,-43 12,41-8,-62 8,68-14,1 1,-1 2,1 0,1 2,-1 1,1 0,0 2,-22 13,45-23,-1 0,1 0,-1 0,1 0,0 0,-1 0,1 0,0 1,-1-1,1 0,0 0,-1 0,1 1,0-1,0 0,-1 0,1 1,0-1,0 0,-1 0,1 1,0-1,0 0,0 1,0-1,-1 0,1 1,0-1,0 1,0-1,0 0,0 1,0-1,0 0,0 1,0-1,0 0,0 1,0-1,0 1,0-1,1 0,-1 1,0-1,0 0,1 1,20 7,33-3,199-7,66 3,-287 3,-2 0,41 12,-41-8,0-2,46 4,451-8,-260-4,161 2,-416-1,-1-1,1 0,0 0,-1-1,0 0,16-8,-14 6,1 0,-1 1,1 1,17-3,145 2,-117 5,-1-3,59-9,-98 8,218-27,-210 29</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1T17:31:01.527"/>
    </inkml:context>
    <inkml:brush xml:id="br0">
      <inkml:brushProperty name="width" value="0.175" units="cm"/>
      <inkml:brushProperty name="height" value="0.35" units="cm"/>
      <inkml:brushProperty name="color" value="#FFFF00"/>
      <inkml:brushProperty name="tip" value="rectangle"/>
      <inkml:brushProperty name="rasterOp" value="maskPen"/>
      <inkml:brushProperty name="ignorePressure" value="1"/>
    </inkml:brush>
  </inkml:definitions>
  <inkml:trace contextRef="#ctx0" brushRef="#br0">153 930,'3'-132,"-6"-145,-8 192,5 49,-1-59,6 84,0-1,-1 0,0 1,-1-1,0 1,-1 0,-7-15,-42-72,34 74,15 20,0 0,0 0,1-1,0 0,0 1,-4-10,6 13,1 0,0 0,0 1,0-1,0 0,0 0,0 1,0-1,0 0,0 0,0 1,0-1,0 0,0 1,1-1,-1 0,0 0,1 1,-1-1,0 0,2 0,-1 0,1-1,-1 1,1 0,-1 0,1 0,0 0,-1 0,1 1,0-1,0 1,0-1,2 0,32-3,-1 2,1 1,0 2,-1 1,42 8,-42-6,94 18,-72-11,71 4,30-11,238-25,-339 18,0 3,100 13,-99-7,-46-5,0 0,0 1,0 0,0 1,-1 0,16 7,-23-8,-1 0,0 0,1 0,-1 1,0-1,0 1,0 0,-1 0,1 0,-1 0,1 0,-1 0,0 1,0-1,-1 1,1-1,-1 1,0 0,1 0,-2 0,1-1,0 9,0 219,-4-104,3-116,0 1,-1-1,0 1,-1-1,-5 15,6-21,-1 0,0 0,0-1,-1 1,1-1,-1 0,0 0,0 0,-1 0,1 0,-1 0,0-1,0 0,-6 4,10-6,-1-1,1 1,-1-1,0 0,1 1,-1-1,0 0,0 1,1-1,-1 0,0 0,0 1,0-1,1 0,-1 0,0 0,0 0,0 0,1 0,-1 0,0-1,0 1,1 0,-1 0,0 0,0-1,1 1,-1-1,0 1,0-1,0 0,-1-1,1 0,0 1,0-1,0 0,0 0,0 0,1 0,-1 1,1-1,-2-4,-1-61,3 61,0-19,-2 1,-6-28,-3-44,11-42,1 114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1T17:31:02.175"/>
    </inkml:context>
    <inkml:brush xml:id="br0">
      <inkml:brushProperty name="width" value="0.175" units="cm"/>
      <inkml:brushProperty name="height" value="0.35" units="cm"/>
      <inkml:brushProperty name="color" value="#FFFF00"/>
      <inkml:brushProperty name="tip" value="rectangle"/>
      <inkml:brushProperty name="rasterOp" value="maskPen"/>
      <inkml:brushProperty name="ignorePressure" value="1"/>
    </inkml:brush>
  </inkml:definitions>
  <inkml:trace contextRef="#ctx0" brushRef="#br0">1 1,'4'0,"10"0,6 0,0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08T01:13:26.446"/>
    </inkml:context>
    <inkml:brush xml:id="br0">
      <inkml:brushProperty name="width" value="0.175" units="cm"/>
      <inkml:brushProperty name="height" value="0.35" units="cm"/>
      <inkml:brushProperty name="color" value="#FFFF00"/>
      <inkml:brushProperty name="tip" value="rectangle"/>
      <inkml:brushProperty name="rasterOp" value="maskPen"/>
      <inkml:brushProperty name="ignorePressure" value="1"/>
    </inkml:brush>
  </inkml:definitions>
  <inkml:trace contextRef="#ctx0" brushRef="#br0">1 159,'811'-14,"532"1,-804 16,358-17,-354 3,401-24,218-2,-822 25,-18 1,643-3,-292 20,-180 3,-386-5,114 20,-137-13,-21-3,34 4,130 1,-196-12,-1 2,1 1,40 11,-31-6,47 4,199-9,-187-6,164 17,-206-10,-46-5,1 0,-1 1,0 0,0 1,0 0,0 1,0 0,-1 1,1 0,-1 1,0 0,11 8,16 19,24 21,-57-51,0 1,-1-1,1 0,1 0,-1 0,0 0,0-1,1 0,-1 0,0 0,1 0,0-1,-1 1,6-1,3-3,1 0,-1-1,0 0,0-1,13-7,-15 6,2 1,-1 0,1 1,-1 0,22-3,-30 7,-1 0,0 1,1 0,-1 0,0 0,1 0,-1 0,0 1,0-1,0 1,0 0,0 0,-1 0,1 0,0 0,-1 1,0-1,1 1,-1 0,0-1,0 1,-1 0,1 0,-1 0,1 1,-1-1,0 0,1 7,-1-7,1 0,-1 1,0-1,-1 0,1 1,-1-1,1 1,-1-1,0 1,0-1,-1 1,1-1,-1 0,0 1,0-1,0 0,0 1,0-1,-1 0,1 0,-1 0,0 0,0 0,0 0,0-1,-1 1,1-1,-5 4,-3-1,-1-1,1-1,-1 0,0 0,0-1,0-1,-15 1,-83-3,6-8,-122-28,67 9,-10 2,-422 3,-14 24,450-13,22 0,-66 0,-50-1,-2000 14,1888-28,125 5,123 15,-255-10,4 4,51-12,-235 13,338 15,-99-1,-353-5,477-8,-82-1,40-1,15 1,-836 13,1000 1,-48 9,48-5,-53 1,47-5,0 2,-74 17,106-16,1 1,-33 15,-26 8,74-28,1 0,-1-1,1 1,-1-1,1 0,-1 0,1-1,-1 1,1-1,-1 0,1 0,0-1,-1 1,1-1,0 0,0 0,0 0,0 0,1-1,-5-3,-6-6,1-2,0 1,-18-27,-10-9,29 36</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08T01:27:42.442"/>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1,'3'3,"0"1,0-1,0 1,0 0,-1 0,0 0,1 0,-2 1,1-1,1 7,0-5,3 10,-1 0,4 27,-6-26,1 0,0-2,8 19,114 254,-125-285,17 35,30 47,-40-73,1 0,0-1,1 0,1 0,-1-1,2 0,17 11,27 24,-45-36,-1 0,2 0,0-1,-1-1,1 0,1 0,14 5,7 0,1-2,1-1,-1-2,2-1,55 2,-25-8,87 13,311 22,3-35,-194-3,157-11,332-19,-58 33,-679 2,-1 0,27 6,-25-3,52 3,388-27,-63 12,-247 8,-152 0,0-1,0 0,0-1,0 1,0-1,0 0,0-1,0 1,0-1,0 0,-1 0,1 0,-1 0,1-1,5-4,-6 2,-1 1,1-1,-1 1,0-1,0 0,-1 0,1-1,-1 1,0 0,-1-1,1 1,-1-1,1-9,1-18,-1 1,-4-43,0 48,1 0,2 0,1 0,5-30,0 32,-4 13,0-1,0 1,-1 0,0-19,-2 29,-1 0,1 1,-1-1,0 1,1 0,-1-1,0 1,0 0,0-1,0 1,0 0,0 0,0 0,-1 0,1 0,0 0,-1 0,1 0,-1 0,1 1,-1-1,1 1,-1-1,1 1,-4-1,-44-7,43 8,-326-4,173 7,-2885-3,3006-2,0-2,-65-15,65 11,-1 1,-67-3,-605 12,694-3,-1-1,1-1,-1-1,-29-9,27 6,0 2,0 0,-23-1,-153 2,167 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06T23:06:52.842"/>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06T23:06:55.044"/>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0,'0'4,"8"6,19 4,17 5,14 3,8 1,6 2,7 0,-2-4,-6-5,-11-6,-11-5,-15 2,-12-2,-11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06T23:06:56.437"/>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51,'16'-4,"22"-2,17 1,11-3,2 0,-2 0,0 3,-7 2,-9 1,-10 1,-11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06T23:06:57.120"/>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06T23:06:57.499"/>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06T23:06:57.847"/>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08T02:34:08.948"/>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08T02:34:18.18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1,'1'1,"-1"1,1-1,-1 0,1 1,0-1,0 0,0 0,0 1,0-1,0 0,0 0,0 0,0 0,0 0,1 0,-1-1,0 1,1 0,-1-1,2 1,34 15,-30-14,39 12,1-1,1-3,0-2,58 2,-50-7,-18-1,48 8,-21-2,0-3,123-6,-65-2,1124 3,-1223 2,1 0,-1 2,48 13,-48-10,0-1,0-2,1 0,25 0,216 9,-38 4,-45-6,271-3,-261-11,449 3,-614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FA8850-99EC-47E3-B410-F40DBA5338BF}"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41345-7E35-42F5-A3E0-088C33494AE2}" type="slidenum">
              <a:rPr lang="en-US" smtClean="0"/>
              <a:t>‹#›</a:t>
            </a:fld>
            <a:endParaRPr lang="en-US"/>
          </a:p>
        </p:txBody>
      </p:sp>
    </p:spTree>
    <p:extLst>
      <p:ext uri="{BB962C8B-B14F-4D97-AF65-F5344CB8AC3E}">
        <p14:creationId xmlns:p14="http://schemas.microsoft.com/office/powerpoint/2010/main" val="4162456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A8850-99EC-47E3-B410-F40DBA5338BF}"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41345-7E35-42F5-A3E0-088C33494AE2}" type="slidenum">
              <a:rPr lang="en-US" smtClean="0"/>
              <a:t>‹#›</a:t>
            </a:fld>
            <a:endParaRPr lang="en-US"/>
          </a:p>
        </p:txBody>
      </p:sp>
    </p:spTree>
    <p:extLst>
      <p:ext uri="{BB962C8B-B14F-4D97-AF65-F5344CB8AC3E}">
        <p14:creationId xmlns:p14="http://schemas.microsoft.com/office/powerpoint/2010/main" val="585332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A8850-99EC-47E3-B410-F40DBA5338BF}"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41345-7E35-42F5-A3E0-088C33494AE2}" type="slidenum">
              <a:rPr lang="en-US" smtClean="0"/>
              <a:t>‹#›</a:t>
            </a:fld>
            <a:endParaRPr lang="en-US"/>
          </a:p>
        </p:txBody>
      </p:sp>
    </p:spTree>
    <p:extLst>
      <p:ext uri="{BB962C8B-B14F-4D97-AF65-F5344CB8AC3E}">
        <p14:creationId xmlns:p14="http://schemas.microsoft.com/office/powerpoint/2010/main" val="2527550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A8850-99EC-47E3-B410-F40DBA5338BF}"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41345-7E35-42F5-A3E0-088C33494AE2}" type="slidenum">
              <a:rPr lang="en-US" smtClean="0"/>
              <a:t>‹#›</a:t>
            </a:fld>
            <a:endParaRPr lang="en-US"/>
          </a:p>
        </p:txBody>
      </p:sp>
    </p:spTree>
    <p:extLst>
      <p:ext uri="{BB962C8B-B14F-4D97-AF65-F5344CB8AC3E}">
        <p14:creationId xmlns:p14="http://schemas.microsoft.com/office/powerpoint/2010/main" val="3001753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1FA8850-99EC-47E3-B410-F40DBA5338BF}"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41345-7E35-42F5-A3E0-088C33494AE2}" type="slidenum">
              <a:rPr lang="en-US" smtClean="0"/>
              <a:t>‹#›</a:t>
            </a:fld>
            <a:endParaRPr lang="en-US"/>
          </a:p>
        </p:txBody>
      </p:sp>
    </p:spTree>
    <p:extLst>
      <p:ext uri="{BB962C8B-B14F-4D97-AF65-F5344CB8AC3E}">
        <p14:creationId xmlns:p14="http://schemas.microsoft.com/office/powerpoint/2010/main" val="718447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FA8850-99EC-47E3-B410-F40DBA5338BF}" type="datetimeFigureOut">
              <a:rPr lang="en-US" smtClean="0"/>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41345-7E35-42F5-A3E0-088C33494AE2}" type="slidenum">
              <a:rPr lang="en-US" smtClean="0"/>
              <a:t>‹#›</a:t>
            </a:fld>
            <a:endParaRPr lang="en-US"/>
          </a:p>
        </p:txBody>
      </p:sp>
    </p:spTree>
    <p:extLst>
      <p:ext uri="{BB962C8B-B14F-4D97-AF65-F5344CB8AC3E}">
        <p14:creationId xmlns:p14="http://schemas.microsoft.com/office/powerpoint/2010/main" val="3037962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FA8850-99EC-47E3-B410-F40DBA5338BF}" type="datetimeFigureOut">
              <a:rPr lang="en-US" smtClean="0"/>
              <a:t>5/10/2023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B41345-7E35-42F5-A3E0-088C33494AE2}" type="slidenum">
              <a:rPr lang="en-US" smtClean="0"/>
              <a:t>‹#›</a:t>
            </a:fld>
            <a:endParaRPr lang="en-US"/>
          </a:p>
        </p:txBody>
      </p:sp>
    </p:spTree>
    <p:extLst>
      <p:ext uri="{BB962C8B-B14F-4D97-AF65-F5344CB8AC3E}">
        <p14:creationId xmlns:p14="http://schemas.microsoft.com/office/powerpoint/2010/main" val="2350187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FA8850-99EC-47E3-B410-F40DBA5338BF}" type="datetimeFigureOut">
              <a:rPr lang="en-US" smtClean="0"/>
              <a:t>5/10/2023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B41345-7E35-42F5-A3E0-088C33494AE2}" type="slidenum">
              <a:rPr lang="en-US" smtClean="0"/>
              <a:t>‹#›</a:t>
            </a:fld>
            <a:endParaRPr lang="en-US"/>
          </a:p>
        </p:txBody>
      </p:sp>
    </p:spTree>
    <p:extLst>
      <p:ext uri="{BB962C8B-B14F-4D97-AF65-F5344CB8AC3E}">
        <p14:creationId xmlns:p14="http://schemas.microsoft.com/office/powerpoint/2010/main" val="3386189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FA8850-99EC-47E3-B410-F40DBA5338BF}" type="datetimeFigureOut">
              <a:rPr lang="en-US" smtClean="0"/>
              <a:t>5/10/2023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B41345-7E35-42F5-A3E0-088C33494AE2}" type="slidenum">
              <a:rPr lang="en-US" smtClean="0"/>
              <a:t>‹#›</a:t>
            </a:fld>
            <a:endParaRPr lang="en-US"/>
          </a:p>
        </p:txBody>
      </p:sp>
    </p:spTree>
    <p:extLst>
      <p:ext uri="{BB962C8B-B14F-4D97-AF65-F5344CB8AC3E}">
        <p14:creationId xmlns:p14="http://schemas.microsoft.com/office/powerpoint/2010/main" val="3549347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FA8850-99EC-47E3-B410-F40DBA5338BF}" type="datetimeFigureOut">
              <a:rPr lang="en-US" smtClean="0"/>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41345-7E35-42F5-A3E0-088C33494AE2}" type="slidenum">
              <a:rPr lang="en-US" smtClean="0"/>
              <a:t>‹#›</a:t>
            </a:fld>
            <a:endParaRPr lang="en-US"/>
          </a:p>
        </p:txBody>
      </p:sp>
    </p:spTree>
    <p:extLst>
      <p:ext uri="{BB962C8B-B14F-4D97-AF65-F5344CB8AC3E}">
        <p14:creationId xmlns:p14="http://schemas.microsoft.com/office/powerpoint/2010/main" val="3513425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FA8850-99EC-47E3-B410-F40DBA5338BF}" type="datetimeFigureOut">
              <a:rPr lang="en-US" smtClean="0"/>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41345-7E35-42F5-A3E0-088C33494AE2}" type="slidenum">
              <a:rPr lang="en-US" smtClean="0"/>
              <a:t>‹#›</a:t>
            </a:fld>
            <a:endParaRPr lang="en-US"/>
          </a:p>
        </p:txBody>
      </p:sp>
    </p:spTree>
    <p:extLst>
      <p:ext uri="{BB962C8B-B14F-4D97-AF65-F5344CB8AC3E}">
        <p14:creationId xmlns:p14="http://schemas.microsoft.com/office/powerpoint/2010/main" val="1619869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FA8850-99EC-47E3-B410-F40DBA5338BF}" type="datetimeFigureOut">
              <a:rPr lang="en-US" smtClean="0"/>
              <a:t>5/10/2023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B41345-7E35-42F5-A3E0-088C33494AE2}" type="slidenum">
              <a:rPr lang="en-US" smtClean="0"/>
              <a:t>‹#›</a:t>
            </a:fld>
            <a:endParaRPr lang="en-US"/>
          </a:p>
        </p:txBody>
      </p:sp>
    </p:spTree>
    <p:extLst>
      <p:ext uri="{BB962C8B-B14F-4D97-AF65-F5344CB8AC3E}">
        <p14:creationId xmlns:p14="http://schemas.microsoft.com/office/powerpoint/2010/main" val="17133781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bguides.bellarmine.edu/scholarwork_document_formatting"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video.bellarmine.edu/media/ScholarWorks+-+Upload+Your+Document+to+ScholarWorks/1_jw78wm6k/193954043"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ustomXml" Target="../ink/ink8.xml"/><Relationship Id="rId7" Type="http://schemas.openxmlformats.org/officeDocument/2006/relationships/customXml" Target="../ink/ink10.xml"/><Relationship Id="rId12"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customXml" Target="../ink/ink12.xml"/><Relationship Id="rId5" Type="http://schemas.openxmlformats.org/officeDocument/2006/relationships/customXml" Target="../ink/ink9.xml"/><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customXml" Target="../ink/ink11.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one.bellarmine.edu/" TargetMode="External"/><Relationship Id="rId2" Type="http://schemas.openxmlformats.org/officeDocument/2006/relationships/hyperlink" Target="https://libguides.bellarmine.edu/ScholarWorks_instructions_2" TargetMode="Externa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40.png"/></Relationships>
</file>

<file path=ppt/slides/_rels/slide18.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hyperlink" Target="mailto:jstemmer@bellarmine.edu" TargetMode="External"/><Relationship Id="rId5" Type="http://schemas.openxmlformats.org/officeDocument/2006/relationships/hyperlink" Target="mailto:kpeers@bellarmine.edu" TargetMode="External"/><Relationship Id="rId4" Type="http://schemas.openxmlformats.org/officeDocument/2006/relationships/image" Target="../media/image25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cholarworks.bellarmine.ed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customXml" Target="../ink/ink7.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customXml" Target="../ink/ink6.xm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90.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11.png"/><Relationship Id="rId4" Type="http://schemas.openxmlformats.org/officeDocument/2006/relationships/image" Target="../media/image80.png"/><Relationship Id="rId9" Type="http://schemas.openxmlformats.org/officeDocument/2006/relationships/customXml" Target="../ink/ink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0D146E-6865-6FDC-DC49-9075468272DD}"/>
              </a:ext>
            </a:extLst>
          </p:cNvPr>
          <p:cNvSpPr txBox="1"/>
          <p:nvPr/>
        </p:nvSpPr>
        <p:spPr>
          <a:xfrm>
            <a:off x="1491165" y="266208"/>
            <a:ext cx="8506691" cy="1077218"/>
          </a:xfrm>
          <a:prstGeom prst="rect">
            <a:avLst/>
          </a:prstGeom>
          <a:solidFill>
            <a:schemeClr val="bg1"/>
          </a:solidFill>
        </p:spPr>
        <p:txBody>
          <a:bodyPr wrap="square" rtlCol="0">
            <a:spAutoFit/>
          </a:bodyPr>
          <a:lstStyle/>
          <a:p>
            <a:pPr algn="ctr"/>
            <a:r>
              <a:rPr lang="en-US" sz="3200" dirty="0"/>
              <a:t>Submitting Your Thesis or </a:t>
            </a:r>
          </a:p>
          <a:p>
            <a:pPr algn="ctr"/>
            <a:r>
              <a:rPr lang="en-US" sz="3200" dirty="0"/>
              <a:t>Dissertation to ScholarWorks</a:t>
            </a:r>
          </a:p>
        </p:txBody>
      </p:sp>
      <p:pic>
        <p:nvPicPr>
          <p:cNvPr id="6" name="Picture 5">
            <a:extLst>
              <a:ext uri="{FF2B5EF4-FFF2-40B4-BE49-F238E27FC236}">
                <a16:creationId xmlns:a16="http://schemas.microsoft.com/office/drawing/2014/main" id="{4A48C104-EB8E-C14A-C5F3-8BFDC503B111}"/>
              </a:ext>
            </a:extLst>
          </p:cNvPr>
          <p:cNvPicPr>
            <a:picLocks noChangeAspect="1"/>
          </p:cNvPicPr>
          <p:nvPr/>
        </p:nvPicPr>
        <p:blipFill>
          <a:blip r:embed="rId2"/>
          <a:stretch>
            <a:fillRect/>
          </a:stretch>
        </p:blipFill>
        <p:spPr>
          <a:xfrm>
            <a:off x="3730475" y="1607128"/>
            <a:ext cx="4028072" cy="3159159"/>
          </a:xfrm>
          <a:prstGeom prst="rect">
            <a:avLst/>
          </a:prstGeom>
        </p:spPr>
      </p:pic>
      <p:sp>
        <p:nvSpPr>
          <p:cNvPr id="7" name="TextBox 6">
            <a:extLst>
              <a:ext uri="{FF2B5EF4-FFF2-40B4-BE49-F238E27FC236}">
                <a16:creationId xmlns:a16="http://schemas.microsoft.com/office/drawing/2014/main" id="{F8195F22-6FEA-DC0B-EF73-3B3B5AE9FB89}"/>
              </a:ext>
            </a:extLst>
          </p:cNvPr>
          <p:cNvSpPr txBox="1"/>
          <p:nvPr/>
        </p:nvSpPr>
        <p:spPr>
          <a:xfrm>
            <a:off x="1690777" y="4852853"/>
            <a:ext cx="7789653" cy="2308324"/>
          </a:xfrm>
          <a:prstGeom prst="rect">
            <a:avLst/>
          </a:prstGeom>
          <a:noFill/>
        </p:spPr>
        <p:txBody>
          <a:bodyPr wrap="square" rtlCol="0">
            <a:spAutoFit/>
          </a:bodyPr>
          <a:lstStyle/>
          <a:p>
            <a:pPr algn="ctr"/>
            <a:endParaRPr lang="en-US" dirty="0"/>
          </a:p>
          <a:p>
            <a:pPr algn="ctr"/>
            <a:r>
              <a:rPr lang="en-US" dirty="0"/>
              <a:t>First, follow </a:t>
            </a:r>
            <a:r>
              <a:rPr lang="en-US" dirty="0">
                <a:hlinkClick r:id="rId3"/>
              </a:rPr>
              <a:t>these instructions </a:t>
            </a:r>
            <a:r>
              <a:rPr lang="en-US" dirty="0"/>
              <a:t>to format your document:</a:t>
            </a:r>
          </a:p>
          <a:p>
            <a:pPr algn="ctr"/>
            <a:r>
              <a:rPr lang="en-US" dirty="0"/>
              <a:t>After formatting your document, return to this </a:t>
            </a:r>
          </a:p>
          <a:p>
            <a:pPr algn="ctr"/>
            <a:r>
              <a:rPr lang="en-US" dirty="0"/>
              <a:t>guide to continue the submission process. For a video version of these instructions, please </a:t>
            </a:r>
            <a:r>
              <a:rPr lang="en-US" dirty="0">
                <a:hlinkClick r:id="rId4"/>
              </a:rPr>
              <a:t>click here</a:t>
            </a:r>
            <a:endParaRPr lang="en-US" dirty="0"/>
          </a:p>
          <a:p>
            <a:endParaRPr lang="en-US" dirty="0"/>
          </a:p>
          <a:p>
            <a:pPr algn="ctr"/>
            <a:endParaRPr lang="en-US" dirty="0"/>
          </a:p>
          <a:p>
            <a:endParaRPr lang="en-US" dirty="0"/>
          </a:p>
        </p:txBody>
      </p:sp>
      <p:sp>
        <p:nvSpPr>
          <p:cNvPr id="3" name="Rectangle 2">
            <a:extLst>
              <a:ext uri="{FF2B5EF4-FFF2-40B4-BE49-F238E27FC236}">
                <a16:creationId xmlns:a16="http://schemas.microsoft.com/office/drawing/2014/main" id="{EDC7F40D-FEAD-89D5-1BB2-F54254AB6AFE}"/>
              </a:ext>
            </a:extLst>
          </p:cNvPr>
          <p:cNvSpPr/>
          <p:nvPr/>
        </p:nvSpPr>
        <p:spPr>
          <a:xfrm>
            <a:off x="1491165" y="266208"/>
            <a:ext cx="8506691" cy="1077218"/>
          </a:xfrm>
          <a:prstGeom prst="rect">
            <a:avLst/>
          </a:prstGeom>
          <a:noFill/>
          <a:ln w="38100">
            <a:solidFill>
              <a:srgbClr val="810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059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80591" y="431800"/>
            <a:ext cx="6433234" cy="6189133"/>
          </a:xfrm>
          <a:prstGeom prst="rect">
            <a:avLst/>
          </a:prstGeom>
        </p:spPr>
      </p:pic>
      <p:graphicFrame>
        <p:nvGraphicFramePr>
          <p:cNvPr id="3" name="Table 2">
            <a:extLst>
              <a:ext uri="{FF2B5EF4-FFF2-40B4-BE49-F238E27FC236}">
                <a16:creationId xmlns:a16="http://schemas.microsoft.com/office/drawing/2014/main" id="{1B3B6F9F-F0D1-3149-995A-0684546126DE}"/>
              </a:ext>
            </a:extLst>
          </p:cNvPr>
          <p:cNvGraphicFramePr>
            <a:graphicFrameLocks noGrp="1"/>
          </p:cNvGraphicFramePr>
          <p:nvPr>
            <p:extLst>
              <p:ext uri="{D42A27DB-BD31-4B8C-83A1-F6EECF244321}">
                <p14:modId xmlns:p14="http://schemas.microsoft.com/office/powerpoint/2010/main" val="3730154644"/>
              </p:ext>
            </p:extLst>
          </p:nvPr>
        </p:nvGraphicFramePr>
        <p:xfrm>
          <a:off x="2980591" y="431799"/>
          <a:ext cx="5688956" cy="6189134"/>
        </p:xfrm>
        <a:graphic>
          <a:graphicData uri="http://schemas.openxmlformats.org/drawingml/2006/table">
            <a:tbl>
              <a:tblPr/>
              <a:tblGrid>
                <a:gridCol w="5688956">
                  <a:extLst>
                    <a:ext uri="{9D8B030D-6E8A-4147-A177-3AD203B41FA5}">
                      <a16:colId xmlns:a16="http://schemas.microsoft.com/office/drawing/2014/main" val="1859040791"/>
                    </a:ext>
                  </a:extLst>
                </a:gridCol>
              </a:tblGrid>
              <a:tr h="6189134">
                <a:tc>
                  <a:txBody>
                    <a:bodyPr/>
                    <a:lstStyle/>
                    <a:p>
                      <a:endParaRPr lang="en-US" dirty="0"/>
                    </a:p>
                  </a:txBody>
                  <a:tcPr>
                    <a:lnL w="38100" cmpd="sng">
                      <a:solidFill>
                        <a:schemeClr val="tx1"/>
                      </a:solidFill>
                      <a:prstDash val="solid"/>
                    </a:lnL>
                    <a:lnR w="38100" cmpd="sng">
                      <a:solidFill>
                        <a:schemeClr val="tx1"/>
                      </a:solidFill>
                      <a:prstDash val="solid"/>
                    </a:lnR>
                    <a:lnT w="38100" cmpd="sng">
                      <a:solidFill>
                        <a:schemeClr val="tx1"/>
                      </a:solidFill>
                      <a:prstDash val="solid"/>
                    </a:lnT>
                    <a:lnB w="38100" cmpd="sng">
                      <a:solidFill>
                        <a:schemeClr val="tx1"/>
                      </a:solidFill>
                      <a:prstDash val="solid"/>
                    </a:lnB>
                  </a:tcPr>
                </a:tc>
                <a:extLst>
                  <a:ext uri="{0D108BD9-81ED-4DB2-BD59-A6C34878D82A}">
                    <a16:rowId xmlns:a16="http://schemas.microsoft.com/office/drawing/2014/main" val="3859892648"/>
                  </a:ext>
                </a:extLst>
              </a:tr>
            </a:tbl>
          </a:graphicData>
        </a:graphic>
      </p:graphicFrame>
      <p:sp>
        <p:nvSpPr>
          <p:cNvPr id="6" name="Rectangle: Rounded Corners 5">
            <a:extLst>
              <a:ext uri="{FF2B5EF4-FFF2-40B4-BE49-F238E27FC236}">
                <a16:creationId xmlns:a16="http://schemas.microsoft.com/office/drawing/2014/main" id="{19616F1C-5E4F-8EB9-18AC-06575E3013BD}"/>
              </a:ext>
            </a:extLst>
          </p:cNvPr>
          <p:cNvSpPr/>
          <p:nvPr/>
        </p:nvSpPr>
        <p:spPr>
          <a:xfrm>
            <a:off x="802257" y="560717"/>
            <a:ext cx="1889184" cy="2544792"/>
          </a:xfrm>
          <a:prstGeom prst="roundRect">
            <a:avLst>
              <a:gd name="adj" fmla="val 16149"/>
            </a:avLst>
          </a:prstGeom>
          <a:solidFill>
            <a:schemeClr val="bg1"/>
          </a:solidFill>
          <a:ln w="38100">
            <a:solidFill>
              <a:srgbClr val="810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Consult with your thesis advisor about whether you should place an embargo on your document</a:t>
            </a:r>
          </a:p>
        </p:txBody>
      </p:sp>
    </p:spTree>
    <p:extLst>
      <p:ext uri="{BB962C8B-B14F-4D97-AF65-F5344CB8AC3E}">
        <p14:creationId xmlns:p14="http://schemas.microsoft.com/office/powerpoint/2010/main" val="2385931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65231" y="400962"/>
            <a:ext cx="6461538" cy="6056075"/>
          </a:xfrm>
          <a:prstGeom prst="rect">
            <a:avLst/>
          </a:prstGeom>
        </p:spPr>
      </p:pic>
      <p:graphicFrame>
        <p:nvGraphicFramePr>
          <p:cNvPr id="4" name="Table 3">
            <a:extLst>
              <a:ext uri="{FF2B5EF4-FFF2-40B4-BE49-F238E27FC236}">
                <a16:creationId xmlns:a16="http://schemas.microsoft.com/office/drawing/2014/main" id="{932DF60D-5996-E6E0-E4FA-87ADFB30831E}"/>
              </a:ext>
            </a:extLst>
          </p:cNvPr>
          <p:cNvGraphicFramePr>
            <a:graphicFrameLocks noGrp="1"/>
          </p:cNvGraphicFramePr>
          <p:nvPr>
            <p:extLst>
              <p:ext uri="{D42A27DB-BD31-4B8C-83A1-F6EECF244321}">
                <p14:modId xmlns:p14="http://schemas.microsoft.com/office/powerpoint/2010/main" val="499203858"/>
              </p:ext>
            </p:extLst>
          </p:nvPr>
        </p:nvGraphicFramePr>
        <p:xfrm>
          <a:off x="2865230" y="400962"/>
          <a:ext cx="6461537" cy="6056075"/>
        </p:xfrm>
        <a:graphic>
          <a:graphicData uri="http://schemas.openxmlformats.org/drawingml/2006/table">
            <a:tbl>
              <a:tblPr/>
              <a:tblGrid>
                <a:gridCol w="6461537">
                  <a:extLst>
                    <a:ext uri="{9D8B030D-6E8A-4147-A177-3AD203B41FA5}">
                      <a16:colId xmlns:a16="http://schemas.microsoft.com/office/drawing/2014/main" val="1187691970"/>
                    </a:ext>
                  </a:extLst>
                </a:gridCol>
              </a:tblGrid>
              <a:tr h="6056075">
                <a:tc>
                  <a:txBody>
                    <a:bodyPr/>
                    <a:lstStyle/>
                    <a:p>
                      <a:endParaRPr lang="en-US" dirty="0"/>
                    </a:p>
                  </a:txBody>
                  <a:tcPr>
                    <a:lnL w="38100" cmpd="sng">
                      <a:solidFill>
                        <a:schemeClr val="tx1"/>
                      </a:solidFill>
                      <a:prstDash val="solid"/>
                    </a:lnL>
                    <a:lnR w="38100" cmpd="sng">
                      <a:solidFill>
                        <a:schemeClr val="tx1"/>
                      </a:solidFill>
                      <a:prstDash val="solid"/>
                    </a:lnR>
                    <a:lnT w="38100" cmpd="sng">
                      <a:solidFill>
                        <a:schemeClr val="tx1"/>
                      </a:solidFill>
                      <a:prstDash val="solid"/>
                    </a:lnT>
                    <a:lnB w="38100" cmpd="sng">
                      <a:solidFill>
                        <a:schemeClr val="tx1"/>
                      </a:solidFill>
                      <a:prstDash val="solid"/>
                    </a:lnB>
                  </a:tcPr>
                </a:tc>
                <a:extLst>
                  <a:ext uri="{0D108BD9-81ED-4DB2-BD59-A6C34878D82A}">
                    <a16:rowId xmlns:a16="http://schemas.microsoft.com/office/drawing/2014/main" val="1053786495"/>
                  </a:ext>
                </a:extLst>
              </a:tr>
            </a:tbl>
          </a:graphicData>
        </a:graphic>
      </p:graphicFrame>
      <p:sp>
        <p:nvSpPr>
          <p:cNvPr id="5" name="Speech Bubble: Rectangle with Corners Rounded 4">
            <a:extLst>
              <a:ext uri="{FF2B5EF4-FFF2-40B4-BE49-F238E27FC236}">
                <a16:creationId xmlns:a16="http://schemas.microsoft.com/office/drawing/2014/main" id="{BC9108BD-C383-C4BE-58CF-25C5F1477542}"/>
              </a:ext>
            </a:extLst>
          </p:cNvPr>
          <p:cNvSpPr/>
          <p:nvPr/>
        </p:nvSpPr>
        <p:spPr>
          <a:xfrm>
            <a:off x="462483" y="1639019"/>
            <a:ext cx="2168575" cy="2484407"/>
          </a:xfrm>
          <a:prstGeom prst="wedgeRoundRectCallout">
            <a:avLst>
              <a:gd name="adj1" fmla="val -16855"/>
              <a:gd name="adj2" fmla="val 50196"/>
              <a:gd name="adj3" fmla="val 16667"/>
            </a:avLst>
          </a:prstGeom>
          <a:solidFill>
            <a:schemeClr val="bg1"/>
          </a:solidFill>
          <a:ln w="38100">
            <a:solidFill>
              <a:srgbClr val="810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lumMod val="75000"/>
                    <a:lumOff val="25000"/>
                  </a:schemeClr>
                </a:solidFill>
              </a:rPr>
              <a:t>Add keywords and subject categories that best describe the content of your document.  This will aid others who might be interested in finding your thesis </a:t>
            </a:r>
          </a:p>
        </p:txBody>
      </p:sp>
    </p:spTree>
    <p:extLst>
      <p:ext uri="{BB962C8B-B14F-4D97-AF65-F5344CB8AC3E}">
        <p14:creationId xmlns:p14="http://schemas.microsoft.com/office/powerpoint/2010/main" val="457822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83147" y="573719"/>
            <a:ext cx="5475074" cy="5710561"/>
          </a:xfrm>
          <a:prstGeom prst="rect">
            <a:avLst/>
          </a:prstGeom>
        </p:spPr>
      </p:pic>
      <p:graphicFrame>
        <p:nvGraphicFramePr>
          <p:cNvPr id="5" name="Table 4">
            <a:extLst>
              <a:ext uri="{FF2B5EF4-FFF2-40B4-BE49-F238E27FC236}">
                <a16:creationId xmlns:a16="http://schemas.microsoft.com/office/drawing/2014/main" id="{9F7124A7-D20E-D8AB-73EA-785FC24B24FD}"/>
              </a:ext>
            </a:extLst>
          </p:cNvPr>
          <p:cNvGraphicFramePr>
            <a:graphicFrameLocks noGrp="1"/>
          </p:cNvGraphicFramePr>
          <p:nvPr>
            <p:extLst>
              <p:ext uri="{D42A27DB-BD31-4B8C-83A1-F6EECF244321}">
                <p14:modId xmlns:p14="http://schemas.microsoft.com/office/powerpoint/2010/main" val="891170670"/>
              </p:ext>
            </p:extLst>
          </p:nvPr>
        </p:nvGraphicFramePr>
        <p:xfrm>
          <a:off x="3183147" y="573718"/>
          <a:ext cx="5475073" cy="5710561"/>
        </p:xfrm>
        <a:graphic>
          <a:graphicData uri="http://schemas.openxmlformats.org/drawingml/2006/table">
            <a:tbl>
              <a:tblPr/>
              <a:tblGrid>
                <a:gridCol w="5475073">
                  <a:extLst>
                    <a:ext uri="{9D8B030D-6E8A-4147-A177-3AD203B41FA5}">
                      <a16:colId xmlns:a16="http://schemas.microsoft.com/office/drawing/2014/main" val="2717747985"/>
                    </a:ext>
                  </a:extLst>
                </a:gridCol>
              </a:tblGrid>
              <a:tr h="5710561">
                <a:tc>
                  <a:txBody>
                    <a:bodyPr/>
                    <a:lstStyle/>
                    <a:p>
                      <a:endParaRPr lang="en-US" dirty="0"/>
                    </a:p>
                  </a:txBody>
                  <a:tcPr>
                    <a:lnL w="38100" cmpd="sng">
                      <a:solidFill>
                        <a:schemeClr val="tx1"/>
                      </a:solidFill>
                      <a:prstDash val="solid"/>
                    </a:lnL>
                    <a:lnR w="38100" cmpd="sng">
                      <a:solidFill>
                        <a:schemeClr val="tx1"/>
                      </a:solidFill>
                      <a:prstDash val="solid"/>
                    </a:lnR>
                    <a:lnT w="38100" cmpd="sng">
                      <a:solidFill>
                        <a:schemeClr val="tx1"/>
                      </a:solidFill>
                      <a:prstDash val="solid"/>
                    </a:lnT>
                    <a:lnB w="38100" cmpd="sng">
                      <a:solidFill>
                        <a:schemeClr val="tx1"/>
                      </a:solidFill>
                      <a:prstDash val="solid"/>
                    </a:lnB>
                  </a:tcPr>
                </a:tc>
                <a:extLst>
                  <a:ext uri="{0D108BD9-81ED-4DB2-BD59-A6C34878D82A}">
                    <a16:rowId xmlns:a16="http://schemas.microsoft.com/office/drawing/2014/main" val="2358862152"/>
                  </a:ext>
                </a:extLst>
              </a:tr>
            </a:tbl>
          </a:graphicData>
        </a:graphic>
      </p:graphicFrame>
      <p:sp>
        <p:nvSpPr>
          <p:cNvPr id="6" name="Speech Bubble: Rectangle with Corners Rounded 5">
            <a:extLst>
              <a:ext uri="{FF2B5EF4-FFF2-40B4-BE49-F238E27FC236}">
                <a16:creationId xmlns:a16="http://schemas.microsoft.com/office/drawing/2014/main" id="{75518006-D89B-6356-5F57-D5D89FA5AE0D}"/>
              </a:ext>
            </a:extLst>
          </p:cNvPr>
          <p:cNvSpPr/>
          <p:nvPr/>
        </p:nvSpPr>
        <p:spPr>
          <a:xfrm>
            <a:off x="638354" y="1000297"/>
            <a:ext cx="2395092" cy="1190445"/>
          </a:xfrm>
          <a:prstGeom prst="wedgeRoundRectCallout">
            <a:avLst>
              <a:gd name="adj1" fmla="val -19392"/>
              <a:gd name="adj2" fmla="val 48790"/>
              <a:gd name="adj3" fmla="val 16667"/>
            </a:avLst>
          </a:prstGeom>
          <a:solidFill>
            <a:schemeClr val="bg1"/>
          </a:solidFill>
          <a:ln w="38100">
            <a:solidFill>
              <a:srgbClr val="810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Enter a complete abstract for your document</a:t>
            </a:r>
          </a:p>
        </p:txBody>
      </p:sp>
      <p:sp>
        <p:nvSpPr>
          <p:cNvPr id="7" name="Speech Bubble: Rectangle with Corners Rounded 6">
            <a:extLst>
              <a:ext uri="{FF2B5EF4-FFF2-40B4-BE49-F238E27FC236}">
                <a16:creationId xmlns:a16="http://schemas.microsoft.com/office/drawing/2014/main" id="{4EF1D4DC-F616-AA7F-10A6-5E70E49652EC}"/>
              </a:ext>
            </a:extLst>
          </p:cNvPr>
          <p:cNvSpPr/>
          <p:nvPr/>
        </p:nvSpPr>
        <p:spPr>
          <a:xfrm>
            <a:off x="94890" y="2889848"/>
            <a:ext cx="2260121" cy="1397480"/>
          </a:xfrm>
          <a:prstGeom prst="wedgeRoundRectCallout">
            <a:avLst>
              <a:gd name="adj1" fmla="val 97488"/>
              <a:gd name="adj2" fmla="val 36115"/>
              <a:gd name="adj3" fmla="val 16667"/>
            </a:avLst>
          </a:prstGeom>
          <a:solidFill>
            <a:schemeClr val="bg1"/>
          </a:solidFill>
          <a:ln w="38100">
            <a:solidFill>
              <a:srgbClr val="810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Upload your document and click “Submit”</a:t>
            </a:r>
          </a:p>
        </p:txBody>
      </p:sp>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00F16E89-B73B-E9E4-AD8C-1A5DAAD54F2A}"/>
                  </a:ext>
                </a:extLst>
              </p14:cNvPr>
              <p14:cNvContentPartPr/>
              <p14:nvPr/>
            </p14:nvContentPartPr>
            <p14:xfrm>
              <a:off x="8980105" y="1000297"/>
              <a:ext cx="360" cy="360"/>
            </p14:xfrm>
          </p:contentPart>
        </mc:Choice>
        <mc:Fallback xmlns="">
          <p:pic>
            <p:nvPicPr>
              <p:cNvPr id="9" name="Ink 8">
                <a:extLst>
                  <a:ext uri="{FF2B5EF4-FFF2-40B4-BE49-F238E27FC236}">
                    <a16:creationId xmlns:a16="http://schemas.microsoft.com/office/drawing/2014/main" id="{00F16E89-B73B-E9E4-AD8C-1A5DAAD54F2A}"/>
                  </a:ext>
                </a:extLst>
              </p:cNvPr>
              <p:cNvPicPr/>
              <p:nvPr/>
            </p:nvPicPr>
            <p:blipFill>
              <a:blip r:embed="rId4"/>
              <a:stretch>
                <a:fillRect/>
              </a:stretch>
            </p:blipFill>
            <p:spPr>
              <a:xfrm>
                <a:off x="8890105" y="820657"/>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1CE6DC42-66BE-CBA8-B5A1-B67A3114E663}"/>
                  </a:ext>
                </a:extLst>
              </p14:cNvPr>
              <p14:cNvContentPartPr/>
              <p14:nvPr/>
            </p14:nvContentPartPr>
            <p14:xfrm>
              <a:off x="3329905" y="4045537"/>
              <a:ext cx="1626120" cy="78840"/>
            </p14:xfrm>
          </p:contentPart>
        </mc:Choice>
        <mc:Fallback xmlns="">
          <p:pic>
            <p:nvPicPr>
              <p:cNvPr id="10" name="Ink 9">
                <a:extLst>
                  <a:ext uri="{FF2B5EF4-FFF2-40B4-BE49-F238E27FC236}">
                    <a16:creationId xmlns:a16="http://schemas.microsoft.com/office/drawing/2014/main" id="{1CE6DC42-66BE-CBA8-B5A1-B67A3114E663}"/>
                  </a:ext>
                </a:extLst>
              </p:cNvPr>
              <p:cNvPicPr/>
              <p:nvPr/>
            </p:nvPicPr>
            <p:blipFill>
              <a:blip r:embed="rId6"/>
              <a:stretch>
                <a:fillRect/>
              </a:stretch>
            </p:blipFill>
            <p:spPr>
              <a:xfrm>
                <a:off x="3239905" y="3865897"/>
                <a:ext cx="1805760" cy="438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148C9AD0-C87A-4F52-E7B9-B69DDF7F151F}"/>
                  </a:ext>
                </a:extLst>
              </p14:cNvPr>
              <p14:cNvContentPartPr/>
              <p14:nvPr/>
            </p14:nvContentPartPr>
            <p14:xfrm>
              <a:off x="3410545" y="5555377"/>
              <a:ext cx="1940040" cy="389520"/>
            </p14:xfrm>
          </p:contentPart>
        </mc:Choice>
        <mc:Fallback xmlns="">
          <p:pic>
            <p:nvPicPr>
              <p:cNvPr id="8" name="Ink 7">
                <a:extLst>
                  <a:ext uri="{FF2B5EF4-FFF2-40B4-BE49-F238E27FC236}">
                    <a16:creationId xmlns:a16="http://schemas.microsoft.com/office/drawing/2014/main" id="{148C9AD0-C87A-4F52-E7B9-B69DDF7F151F}"/>
                  </a:ext>
                </a:extLst>
              </p:cNvPr>
              <p:cNvPicPr/>
              <p:nvPr/>
            </p:nvPicPr>
            <p:blipFill>
              <a:blip r:embed="rId8"/>
              <a:stretch>
                <a:fillRect/>
              </a:stretch>
            </p:blipFill>
            <p:spPr>
              <a:xfrm>
                <a:off x="3379225" y="5492377"/>
                <a:ext cx="2002680" cy="515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3FDC5400-3B1C-1092-3BC6-262E4727F794}"/>
                  </a:ext>
                </a:extLst>
              </p14:cNvPr>
              <p14:cNvContentPartPr/>
              <p14:nvPr/>
            </p14:nvContentPartPr>
            <p14:xfrm>
              <a:off x="3930025" y="5531257"/>
              <a:ext cx="600120" cy="334800"/>
            </p14:xfrm>
          </p:contentPart>
        </mc:Choice>
        <mc:Fallback xmlns="">
          <p:pic>
            <p:nvPicPr>
              <p:cNvPr id="11" name="Ink 10">
                <a:extLst>
                  <a:ext uri="{FF2B5EF4-FFF2-40B4-BE49-F238E27FC236}">
                    <a16:creationId xmlns:a16="http://schemas.microsoft.com/office/drawing/2014/main" id="{3FDC5400-3B1C-1092-3BC6-262E4727F794}"/>
                  </a:ext>
                </a:extLst>
              </p:cNvPr>
              <p:cNvPicPr/>
              <p:nvPr/>
            </p:nvPicPr>
            <p:blipFill>
              <a:blip r:embed="rId10"/>
              <a:stretch>
                <a:fillRect/>
              </a:stretch>
            </p:blipFill>
            <p:spPr>
              <a:xfrm>
                <a:off x="3898705" y="5468617"/>
                <a:ext cx="662760" cy="460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AC9E4992-BFC7-0886-BB5E-F2B9C2190FF0}"/>
                  </a:ext>
                </a:extLst>
              </p14:cNvPr>
              <p14:cNvContentPartPr/>
              <p14:nvPr/>
            </p14:nvContentPartPr>
            <p14:xfrm>
              <a:off x="9385105" y="4830697"/>
              <a:ext cx="21240" cy="360"/>
            </p14:xfrm>
          </p:contentPart>
        </mc:Choice>
        <mc:Fallback xmlns="">
          <p:pic>
            <p:nvPicPr>
              <p:cNvPr id="12" name="Ink 11">
                <a:extLst>
                  <a:ext uri="{FF2B5EF4-FFF2-40B4-BE49-F238E27FC236}">
                    <a16:creationId xmlns:a16="http://schemas.microsoft.com/office/drawing/2014/main" id="{AC9E4992-BFC7-0886-BB5E-F2B9C2190FF0}"/>
                  </a:ext>
                </a:extLst>
              </p:cNvPr>
              <p:cNvPicPr/>
              <p:nvPr/>
            </p:nvPicPr>
            <p:blipFill>
              <a:blip r:embed="rId12"/>
              <a:stretch>
                <a:fillRect/>
              </a:stretch>
            </p:blipFill>
            <p:spPr>
              <a:xfrm>
                <a:off x="9353785" y="4768057"/>
                <a:ext cx="83880" cy="126000"/>
              </a:xfrm>
              <a:prstGeom prst="rect">
                <a:avLst/>
              </a:prstGeom>
            </p:spPr>
          </p:pic>
        </mc:Fallback>
      </mc:AlternateContent>
    </p:spTree>
    <p:extLst>
      <p:ext uri="{BB962C8B-B14F-4D97-AF65-F5344CB8AC3E}">
        <p14:creationId xmlns:p14="http://schemas.microsoft.com/office/powerpoint/2010/main" val="3279819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82332" y="241104"/>
            <a:ext cx="7022453" cy="6371364"/>
          </a:xfrm>
          <a:prstGeom prst="rect">
            <a:avLst/>
          </a:prstGeom>
        </p:spPr>
      </p:pic>
      <p:graphicFrame>
        <p:nvGraphicFramePr>
          <p:cNvPr id="4" name="Table 3">
            <a:extLst>
              <a:ext uri="{FF2B5EF4-FFF2-40B4-BE49-F238E27FC236}">
                <a16:creationId xmlns:a16="http://schemas.microsoft.com/office/drawing/2014/main" id="{4581CBC6-3002-A8D5-7433-51644137BC9A}"/>
              </a:ext>
            </a:extLst>
          </p:cNvPr>
          <p:cNvGraphicFramePr>
            <a:graphicFrameLocks noGrp="1"/>
          </p:cNvGraphicFramePr>
          <p:nvPr>
            <p:extLst>
              <p:ext uri="{D42A27DB-BD31-4B8C-83A1-F6EECF244321}">
                <p14:modId xmlns:p14="http://schemas.microsoft.com/office/powerpoint/2010/main" val="973704792"/>
              </p:ext>
            </p:extLst>
          </p:nvPr>
        </p:nvGraphicFramePr>
        <p:xfrm>
          <a:off x="2660073" y="323273"/>
          <a:ext cx="6096000" cy="6206923"/>
        </p:xfrm>
        <a:graphic>
          <a:graphicData uri="http://schemas.openxmlformats.org/drawingml/2006/table">
            <a:tbl>
              <a:tblPr/>
              <a:tblGrid>
                <a:gridCol w="6096000">
                  <a:extLst>
                    <a:ext uri="{9D8B030D-6E8A-4147-A177-3AD203B41FA5}">
                      <a16:colId xmlns:a16="http://schemas.microsoft.com/office/drawing/2014/main" val="3706238978"/>
                    </a:ext>
                  </a:extLst>
                </a:gridCol>
              </a:tblGrid>
              <a:tr h="6206923">
                <a:tc>
                  <a:txBody>
                    <a:bodyPr/>
                    <a:lstStyle/>
                    <a:p>
                      <a:endParaRPr lang="en-US" dirty="0"/>
                    </a:p>
                  </a:txBody>
                  <a:tcPr>
                    <a:lnL w="38100" cmpd="sng">
                      <a:solidFill>
                        <a:schemeClr val="tx1"/>
                      </a:solidFill>
                      <a:prstDash val="solid"/>
                    </a:lnL>
                    <a:lnR w="38100" cmpd="sng">
                      <a:solidFill>
                        <a:schemeClr val="tx1"/>
                      </a:solidFill>
                      <a:prstDash val="solid"/>
                    </a:lnR>
                    <a:lnT w="38100" cmpd="sng">
                      <a:solidFill>
                        <a:schemeClr val="tx1"/>
                      </a:solidFill>
                      <a:prstDash val="solid"/>
                    </a:lnT>
                    <a:lnB w="38100" cmpd="sng">
                      <a:solidFill>
                        <a:schemeClr val="tx1"/>
                      </a:solidFill>
                      <a:prstDash val="solid"/>
                    </a:lnB>
                  </a:tcPr>
                </a:tc>
                <a:extLst>
                  <a:ext uri="{0D108BD9-81ED-4DB2-BD59-A6C34878D82A}">
                    <a16:rowId xmlns:a16="http://schemas.microsoft.com/office/drawing/2014/main" val="4075712873"/>
                  </a:ext>
                </a:extLst>
              </a:tr>
            </a:tbl>
          </a:graphicData>
        </a:graphic>
      </p:graphicFrame>
      <p:sp>
        <p:nvSpPr>
          <p:cNvPr id="5" name="Speech Bubble: Rectangle with Corners Rounded 4">
            <a:extLst>
              <a:ext uri="{FF2B5EF4-FFF2-40B4-BE49-F238E27FC236}">
                <a16:creationId xmlns:a16="http://schemas.microsoft.com/office/drawing/2014/main" id="{6EDD923E-D717-4E40-04DE-1E8795333926}"/>
              </a:ext>
            </a:extLst>
          </p:cNvPr>
          <p:cNvSpPr/>
          <p:nvPr/>
        </p:nvSpPr>
        <p:spPr>
          <a:xfrm>
            <a:off x="500332" y="1639019"/>
            <a:ext cx="1893607" cy="2725947"/>
          </a:xfrm>
          <a:prstGeom prst="wedgeRoundRectCallout">
            <a:avLst>
              <a:gd name="adj1" fmla="val -17644"/>
              <a:gd name="adj2" fmla="val 50158"/>
              <a:gd name="adj3" fmla="val 16667"/>
            </a:avLst>
          </a:prstGeom>
          <a:solidFill>
            <a:schemeClr val="bg1"/>
          </a:solidFill>
          <a:ln w="38100">
            <a:solidFill>
              <a:srgbClr val="810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You should see a screen, like the one shown here, that includes the information you entered for your document</a:t>
            </a:r>
          </a:p>
        </p:txBody>
      </p:sp>
    </p:spTree>
    <p:extLst>
      <p:ext uri="{BB962C8B-B14F-4D97-AF65-F5344CB8AC3E}">
        <p14:creationId xmlns:p14="http://schemas.microsoft.com/office/powerpoint/2010/main" val="2898613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36618" y="1415102"/>
            <a:ext cx="6918763" cy="3976995"/>
          </a:xfrm>
          <a:prstGeom prst="rect">
            <a:avLst/>
          </a:prstGeom>
        </p:spPr>
      </p:pic>
      <p:sp>
        <p:nvSpPr>
          <p:cNvPr id="3" name="Rectangle 2"/>
          <p:cNvSpPr/>
          <p:nvPr/>
        </p:nvSpPr>
        <p:spPr>
          <a:xfrm>
            <a:off x="6307667" y="1879600"/>
            <a:ext cx="2082800" cy="13546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FAF502CA-121A-7CF1-5C6D-6E5590BA745F}"/>
              </a:ext>
            </a:extLst>
          </p:cNvPr>
          <p:cNvGraphicFramePr>
            <a:graphicFrameLocks noGrp="1"/>
          </p:cNvGraphicFramePr>
          <p:nvPr/>
        </p:nvGraphicFramePr>
        <p:xfrm>
          <a:off x="2415396" y="569343"/>
          <a:ext cx="7366959" cy="5158597"/>
        </p:xfrm>
        <a:graphic>
          <a:graphicData uri="http://schemas.openxmlformats.org/drawingml/2006/table">
            <a:tbl>
              <a:tblPr/>
              <a:tblGrid>
                <a:gridCol w="7366959">
                  <a:extLst>
                    <a:ext uri="{9D8B030D-6E8A-4147-A177-3AD203B41FA5}">
                      <a16:colId xmlns:a16="http://schemas.microsoft.com/office/drawing/2014/main" val="3320581828"/>
                    </a:ext>
                  </a:extLst>
                </a:gridCol>
              </a:tblGrid>
              <a:tr h="5158597">
                <a:tc>
                  <a:txBody>
                    <a:bodyPr/>
                    <a:lstStyle/>
                    <a:p>
                      <a:endParaRPr lang="en-US" dirty="0"/>
                    </a:p>
                  </a:txBody>
                  <a:tcPr>
                    <a:lnL w="38100" cmpd="sng">
                      <a:solidFill>
                        <a:schemeClr val="tx1"/>
                      </a:solidFill>
                      <a:prstDash val="solid"/>
                    </a:lnL>
                    <a:lnR w="38100" cmpd="sng">
                      <a:solidFill>
                        <a:schemeClr val="tx1"/>
                      </a:solidFill>
                      <a:prstDash val="solid"/>
                    </a:lnR>
                    <a:lnT w="38100" cmpd="sng">
                      <a:solidFill>
                        <a:schemeClr val="tx1"/>
                      </a:solidFill>
                      <a:prstDash val="solid"/>
                    </a:lnT>
                    <a:lnB w="38100" cmpd="sng">
                      <a:solidFill>
                        <a:schemeClr val="tx1"/>
                      </a:solidFill>
                      <a:prstDash val="solid"/>
                    </a:lnB>
                  </a:tcPr>
                </a:tc>
                <a:extLst>
                  <a:ext uri="{0D108BD9-81ED-4DB2-BD59-A6C34878D82A}">
                    <a16:rowId xmlns:a16="http://schemas.microsoft.com/office/drawing/2014/main" val="1962261754"/>
                  </a:ext>
                </a:extLst>
              </a:tr>
            </a:tbl>
          </a:graphicData>
        </a:graphic>
      </p:graphicFrame>
      <p:sp>
        <p:nvSpPr>
          <p:cNvPr id="6" name="Speech Bubble: Rectangle with Corners Rounded 5">
            <a:extLst>
              <a:ext uri="{FF2B5EF4-FFF2-40B4-BE49-F238E27FC236}">
                <a16:creationId xmlns:a16="http://schemas.microsoft.com/office/drawing/2014/main" id="{25C549B2-15C4-18C4-84D2-9E22DB4C1E31}"/>
              </a:ext>
            </a:extLst>
          </p:cNvPr>
          <p:cNvSpPr/>
          <p:nvPr/>
        </p:nvSpPr>
        <p:spPr>
          <a:xfrm>
            <a:off x="298353" y="1709787"/>
            <a:ext cx="1890069" cy="2877708"/>
          </a:xfrm>
          <a:prstGeom prst="wedgeRoundRectCallout">
            <a:avLst>
              <a:gd name="adj1" fmla="val -23166"/>
              <a:gd name="adj2" fmla="val 48929"/>
              <a:gd name="adj3" fmla="val 16667"/>
            </a:avLst>
          </a:prstGeom>
          <a:solidFill>
            <a:schemeClr val="bg1"/>
          </a:solidFill>
          <a:ln w="38100">
            <a:solidFill>
              <a:srgbClr val="810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You will receive an email message like this which confirms that your submission has been sent</a:t>
            </a:r>
          </a:p>
        </p:txBody>
      </p:sp>
    </p:spTree>
    <p:extLst>
      <p:ext uri="{BB962C8B-B14F-4D97-AF65-F5344CB8AC3E}">
        <p14:creationId xmlns:p14="http://schemas.microsoft.com/office/powerpoint/2010/main" val="414780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FC04BBB-C631-769B-3B2D-204224D4CA1A}"/>
              </a:ext>
            </a:extLst>
          </p:cNvPr>
          <p:cNvSpPr/>
          <p:nvPr/>
        </p:nvSpPr>
        <p:spPr>
          <a:xfrm>
            <a:off x="1690777" y="1563886"/>
            <a:ext cx="8370595" cy="1058544"/>
          </a:xfrm>
          <a:prstGeom prst="roundRect">
            <a:avLst/>
          </a:prstGeom>
          <a:solidFill>
            <a:schemeClr val="bg1"/>
          </a:solidFill>
          <a:ln w="38100">
            <a:solidFill>
              <a:srgbClr val="810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r>
              <a:rPr lang="en-US" dirty="0">
                <a:solidFill>
                  <a:schemeClr val="tx1"/>
                </a:solidFill>
              </a:rPr>
              <a:t>Once you have logged on to OneBellarmine, return to the submission</a:t>
            </a:r>
          </a:p>
          <a:p>
            <a:pPr algn="ctr"/>
            <a:r>
              <a:rPr lang="en-US" dirty="0">
                <a:solidFill>
                  <a:schemeClr val="tx1"/>
                </a:solidFill>
              </a:rPr>
              <a:t> </a:t>
            </a:r>
            <a:r>
              <a:rPr lang="en-US">
                <a:solidFill>
                  <a:schemeClr val="tx1"/>
                </a:solidFill>
              </a:rPr>
              <a:t>instruction page and </a:t>
            </a:r>
            <a:r>
              <a:rPr lang="en-US" dirty="0">
                <a:solidFill>
                  <a:schemeClr val="tx1"/>
                </a:solidFill>
              </a:rPr>
              <a:t>fill out the Student Submission Agreement</a:t>
            </a:r>
          </a:p>
          <a:p>
            <a:pPr algn="ctr"/>
            <a:r>
              <a:rPr lang="en-US" sz="1600" dirty="0">
                <a:solidFill>
                  <a:srgbClr val="810517"/>
                </a:solidFill>
                <a:hlinkClick r:id="rId2">
                  <a:extLst>
                    <a:ext uri="{A12FA001-AC4F-418D-AE19-62706E023703}">
                      <ahyp:hlinkClr xmlns:ahyp="http://schemas.microsoft.com/office/drawing/2018/hyperlinkcolor" val="tx"/>
                    </a:ext>
                  </a:extLst>
                </a:hlinkClick>
              </a:rPr>
              <a:t>https://libguides.bellarmine.edu/ScholarWorks_instructions_2</a:t>
            </a:r>
            <a:endParaRPr lang="en-US" sz="1600" dirty="0">
              <a:solidFill>
                <a:srgbClr val="810517"/>
              </a:solidFill>
            </a:endParaRPr>
          </a:p>
          <a:p>
            <a:pPr algn="ctr"/>
            <a:r>
              <a:rPr lang="en-US" dirty="0">
                <a:solidFill>
                  <a:schemeClr val="tx1"/>
                </a:solidFill>
              </a:rPr>
              <a:t> </a:t>
            </a:r>
          </a:p>
        </p:txBody>
      </p:sp>
      <p:sp>
        <p:nvSpPr>
          <p:cNvPr id="7" name="Rectangle: Rounded Corners 6">
            <a:extLst>
              <a:ext uri="{FF2B5EF4-FFF2-40B4-BE49-F238E27FC236}">
                <a16:creationId xmlns:a16="http://schemas.microsoft.com/office/drawing/2014/main" id="{AB28B665-AED7-4D19-CE71-C67DA0B464AC}"/>
              </a:ext>
            </a:extLst>
          </p:cNvPr>
          <p:cNvSpPr/>
          <p:nvPr/>
        </p:nvSpPr>
        <p:spPr>
          <a:xfrm>
            <a:off x="1777042" y="287175"/>
            <a:ext cx="8284330" cy="1121435"/>
          </a:xfrm>
          <a:prstGeom prst="roundRect">
            <a:avLst/>
          </a:prstGeom>
          <a:solidFill>
            <a:schemeClr val="bg1"/>
          </a:solidFill>
          <a:ln w="38100">
            <a:solidFill>
              <a:srgbClr val="810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Next, you will need to sign the Student Submission Agreement.</a:t>
            </a:r>
          </a:p>
          <a:p>
            <a:pPr algn="ctr"/>
            <a:r>
              <a:rPr lang="en-US" dirty="0">
                <a:solidFill>
                  <a:schemeClr val="tx1"/>
                </a:solidFill>
              </a:rPr>
              <a:t>You will need to logon to OneBellarmine </a:t>
            </a:r>
          </a:p>
          <a:p>
            <a:pPr algn="ctr"/>
            <a:r>
              <a:rPr lang="en-US" dirty="0">
                <a:solidFill>
                  <a:srgbClr val="810517"/>
                </a:solidFill>
                <a:hlinkClick r:id="rId3">
                  <a:extLst>
                    <a:ext uri="{A12FA001-AC4F-418D-AE19-62706E023703}">
                      <ahyp:hlinkClr xmlns:ahyp="http://schemas.microsoft.com/office/drawing/2018/hyperlinkcolor" val="tx"/>
                    </a:ext>
                  </a:extLst>
                </a:hlinkClick>
              </a:rPr>
              <a:t>https://one.bellarmine.edu/</a:t>
            </a:r>
            <a:endParaRPr lang="en-US" dirty="0">
              <a:solidFill>
                <a:srgbClr val="810517"/>
              </a:solidFill>
            </a:endParaRPr>
          </a:p>
        </p:txBody>
      </p:sp>
      <p:pic>
        <p:nvPicPr>
          <p:cNvPr id="3" name="Picture 2">
            <a:extLst>
              <a:ext uri="{FF2B5EF4-FFF2-40B4-BE49-F238E27FC236}">
                <a16:creationId xmlns:a16="http://schemas.microsoft.com/office/drawing/2014/main" id="{4E40D252-5010-491A-CD6F-1325594AA953}"/>
              </a:ext>
            </a:extLst>
          </p:cNvPr>
          <p:cNvPicPr>
            <a:picLocks noChangeAspect="1"/>
          </p:cNvPicPr>
          <p:nvPr/>
        </p:nvPicPr>
        <p:blipFill>
          <a:blip r:embed="rId4"/>
          <a:stretch>
            <a:fillRect/>
          </a:stretch>
        </p:blipFill>
        <p:spPr>
          <a:xfrm>
            <a:off x="1977183" y="2777706"/>
            <a:ext cx="8084189" cy="3876933"/>
          </a:xfrm>
          <a:prstGeom prst="rect">
            <a:avLst/>
          </a:prstGeom>
        </p:spPr>
      </p:pic>
      <p:sp>
        <p:nvSpPr>
          <p:cNvPr id="4" name="Oval 3">
            <a:extLst>
              <a:ext uri="{FF2B5EF4-FFF2-40B4-BE49-F238E27FC236}">
                <a16:creationId xmlns:a16="http://schemas.microsoft.com/office/drawing/2014/main" id="{37D330F0-5A6D-4509-85F8-1704B31CABDA}"/>
              </a:ext>
            </a:extLst>
          </p:cNvPr>
          <p:cNvSpPr/>
          <p:nvPr/>
        </p:nvSpPr>
        <p:spPr>
          <a:xfrm>
            <a:off x="2277374" y="4960189"/>
            <a:ext cx="3818626" cy="612475"/>
          </a:xfrm>
          <a:prstGeom prst="ellipse">
            <a:avLst/>
          </a:prstGeom>
          <a:noFill/>
          <a:ln w="38100">
            <a:solidFill>
              <a:srgbClr val="810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3760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B98AFF-2B86-CDD3-6A14-C58227411132}"/>
              </a:ext>
            </a:extLst>
          </p:cNvPr>
          <p:cNvPicPr>
            <a:picLocks noChangeAspect="1"/>
          </p:cNvPicPr>
          <p:nvPr/>
        </p:nvPicPr>
        <p:blipFill>
          <a:blip r:embed="rId2"/>
          <a:stretch>
            <a:fillRect/>
          </a:stretch>
        </p:blipFill>
        <p:spPr>
          <a:xfrm>
            <a:off x="2583247" y="293300"/>
            <a:ext cx="6043168" cy="5649694"/>
          </a:xfrm>
          <a:prstGeom prst="rect">
            <a:avLst/>
          </a:prstGeom>
        </p:spPr>
      </p:pic>
      <p:sp>
        <p:nvSpPr>
          <p:cNvPr id="3" name="Speech Bubble: Rectangle with Corners Rounded 2">
            <a:extLst>
              <a:ext uri="{FF2B5EF4-FFF2-40B4-BE49-F238E27FC236}">
                <a16:creationId xmlns:a16="http://schemas.microsoft.com/office/drawing/2014/main" id="{AB39F084-52E5-F763-B99E-25EFDA7789E2}"/>
              </a:ext>
            </a:extLst>
          </p:cNvPr>
          <p:cNvSpPr/>
          <p:nvPr/>
        </p:nvSpPr>
        <p:spPr>
          <a:xfrm>
            <a:off x="457200" y="2078965"/>
            <a:ext cx="1811547" cy="1759789"/>
          </a:xfrm>
          <a:prstGeom prst="wedgeRoundRectCallout">
            <a:avLst>
              <a:gd name="adj1" fmla="val -18928"/>
              <a:gd name="adj2" fmla="val 50245"/>
              <a:gd name="adj3" fmla="val 16667"/>
            </a:avLst>
          </a:prstGeom>
          <a:solidFill>
            <a:schemeClr val="bg1"/>
          </a:solidFill>
          <a:ln w="38100">
            <a:solidFill>
              <a:srgbClr val="810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Fill out the student section of the form</a:t>
            </a:r>
          </a:p>
        </p:txBody>
      </p:sp>
    </p:spTree>
    <p:extLst>
      <p:ext uri="{BB962C8B-B14F-4D97-AF65-F5344CB8AC3E}">
        <p14:creationId xmlns:p14="http://schemas.microsoft.com/office/powerpoint/2010/main" val="2991675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069A77-899C-1992-354B-CD76A6999D6D}"/>
              </a:ext>
            </a:extLst>
          </p:cNvPr>
          <p:cNvPicPr>
            <a:picLocks noChangeAspect="1"/>
          </p:cNvPicPr>
          <p:nvPr/>
        </p:nvPicPr>
        <p:blipFill>
          <a:blip r:embed="rId2"/>
          <a:stretch>
            <a:fillRect/>
          </a:stretch>
        </p:blipFill>
        <p:spPr>
          <a:xfrm>
            <a:off x="3571336" y="233692"/>
            <a:ext cx="4330462" cy="5723427"/>
          </a:xfrm>
          <a:prstGeom prst="rect">
            <a:avLst/>
          </a:prstGeom>
        </p:spPr>
      </p:pic>
      <p:sp>
        <p:nvSpPr>
          <p:cNvPr id="2" name="Speech Bubble: Rectangle with Corners Rounded 1">
            <a:extLst>
              <a:ext uri="{FF2B5EF4-FFF2-40B4-BE49-F238E27FC236}">
                <a16:creationId xmlns:a16="http://schemas.microsoft.com/office/drawing/2014/main" id="{08D62433-817B-52C6-DE28-943CDC0D305C}"/>
              </a:ext>
            </a:extLst>
          </p:cNvPr>
          <p:cNvSpPr/>
          <p:nvPr/>
        </p:nvSpPr>
        <p:spPr>
          <a:xfrm>
            <a:off x="595221" y="379562"/>
            <a:ext cx="2242867" cy="1949570"/>
          </a:xfrm>
          <a:prstGeom prst="wedgeRoundRectCallout">
            <a:avLst>
              <a:gd name="adj1" fmla="val -20036"/>
              <a:gd name="adj2" fmla="val 50500"/>
              <a:gd name="adj3" fmla="val 16667"/>
            </a:avLst>
          </a:prstGeom>
          <a:solidFill>
            <a:schemeClr val="bg1"/>
          </a:solidFill>
          <a:ln w="38100">
            <a:solidFill>
              <a:srgbClr val="810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Enter the names and email addresses of your primary advisor and the program director</a:t>
            </a:r>
          </a:p>
        </p:txBody>
      </p:sp>
      <p:sp>
        <p:nvSpPr>
          <p:cNvPr id="4" name="Speech Bubble: Rectangle with Corners Rounded 3">
            <a:extLst>
              <a:ext uri="{FF2B5EF4-FFF2-40B4-BE49-F238E27FC236}">
                <a16:creationId xmlns:a16="http://schemas.microsoft.com/office/drawing/2014/main" id="{EE0D4FFB-42A6-1BA8-B361-BB5DEF97A543}"/>
              </a:ext>
            </a:extLst>
          </p:cNvPr>
          <p:cNvSpPr/>
          <p:nvPr/>
        </p:nvSpPr>
        <p:spPr>
          <a:xfrm>
            <a:off x="526210" y="2889848"/>
            <a:ext cx="2242867" cy="1078303"/>
          </a:xfrm>
          <a:prstGeom prst="wedgeRoundRectCallout">
            <a:avLst>
              <a:gd name="adj1" fmla="val 98013"/>
              <a:gd name="adj2" fmla="val 80456"/>
              <a:gd name="adj3" fmla="val 16667"/>
            </a:avLst>
          </a:prstGeom>
          <a:solidFill>
            <a:schemeClr val="bg1"/>
          </a:solidFill>
          <a:ln w="38100">
            <a:solidFill>
              <a:srgbClr val="810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Sign the form</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EAA74CCB-CEA6-9F7A-ED57-45CC3FD50189}"/>
                  </a:ext>
                </a:extLst>
              </p14:cNvPr>
              <p14:cNvContentPartPr/>
              <p14:nvPr/>
            </p14:nvContentPartPr>
            <p14:xfrm>
              <a:off x="3717625" y="5489497"/>
              <a:ext cx="4108320" cy="153720"/>
            </p14:xfrm>
          </p:contentPart>
        </mc:Choice>
        <mc:Fallback xmlns="">
          <p:pic>
            <p:nvPicPr>
              <p:cNvPr id="5" name="Ink 4">
                <a:extLst>
                  <a:ext uri="{FF2B5EF4-FFF2-40B4-BE49-F238E27FC236}">
                    <a16:creationId xmlns:a16="http://schemas.microsoft.com/office/drawing/2014/main" id="{EAA74CCB-CEA6-9F7A-ED57-45CC3FD50189}"/>
                  </a:ext>
                </a:extLst>
              </p:cNvPr>
              <p:cNvPicPr/>
              <p:nvPr/>
            </p:nvPicPr>
            <p:blipFill>
              <a:blip r:embed="rId4"/>
              <a:stretch>
                <a:fillRect/>
              </a:stretch>
            </p:blipFill>
            <p:spPr>
              <a:xfrm>
                <a:off x="3686305" y="5426857"/>
                <a:ext cx="4170960" cy="279360"/>
              </a:xfrm>
              <a:prstGeom prst="rect">
                <a:avLst/>
              </a:prstGeom>
            </p:spPr>
          </p:pic>
        </mc:Fallback>
      </mc:AlternateContent>
      <p:sp>
        <p:nvSpPr>
          <p:cNvPr id="6" name="Speech Bubble: Rectangle with Corners Rounded 5">
            <a:extLst>
              <a:ext uri="{FF2B5EF4-FFF2-40B4-BE49-F238E27FC236}">
                <a16:creationId xmlns:a16="http://schemas.microsoft.com/office/drawing/2014/main" id="{0A91FDCE-297B-C8CC-0F69-8CB7C18BD912}"/>
              </a:ext>
            </a:extLst>
          </p:cNvPr>
          <p:cNvSpPr/>
          <p:nvPr/>
        </p:nvSpPr>
        <p:spPr>
          <a:xfrm>
            <a:off x="526210" y="5244861"/>
            <a:ext cx="2674192" cy="1143580"/>
          </a:xfrm>
          <a:prstGeom prst="wedgeRoundRectCallout">
            <a:avLst>
              <a:gd name="adj1" fmla="val 40919"/>
              <a:gd name="adj2" fmla="val -35398"/>
              <a:gd name="adj3" fmla="val 16667"/>
            </a:avLst>
          </a:prstGeom>
          <a:solidFill>
            <a:schemeClr val="bg1"/>
          </a:solidFill>
          <a:ln w="38100">
            <a:solidFill>
              <a:srgbClr val="810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Scroll all the way to the bottom of the form and click on the “Submit" button</a:t>
            </a:r>
          </a:p>
        </p:txBody>
      </p:sp>
    </p:spTree>
    <p:extLst>
      <p:ext uri="{BB962C8B-B14F-4D97-AF65-F5344CB8AC3E}">
        <p14:creationId xmlns:p14="http://schemas.microsoft.com/office/powerpoint/2010/main" val="3485291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E9DFCD-E95C-B633-C286-C634441D1293}"/>
              </a:ext>
            </a:extLst>
          </p:cNvPr>
          <p:cNvPicPr>
            <a:picLocks noChangeAspect="1"/>
          </p:cNvPicPr>
          <p:nvPr/>
        </p:nvPicPr>
        <p:blipFill>
          <a:blip r:embed="rId2"/>
          <a:stretch>
            <a:fillRect/>
          </a:stretch>
        </p:blipFill>
        <p:spPr>
          <a:xfrm>
            <a:off x="3639871" y="211968"/>
            <a:ext cx="4912258" cy="5412267"/>
          </a:xfrm>
          <a:prstGeom prst="rect">
            <a:avLst/>
          </a:prstGeom>
        </p:spPr>
      </p:pic>
      <p:sp>
        <p:nvSpPr>
          <p:cNvPr id="8" name="Rectangle 7">
            <a:extLst>
              <a:ext uri="{FF2B5EF4-FFF2-40B4-BE49-F238E27FC236}">
                <a16:creationId xmlns:a16="http://schemas.microsoft.com/office/drawing/2014/main" id="{28CE8D93-16F0-4F2A-2F14-28A139E56256}"/>
              </a:ext>
            </a:extLst>
          </p:cNvPr>
          <p:cNvSpPr/>
          <p:nvPr/>
        </p:nvSpPr>
        <p:spPr>
          <a:xfrm>
            <a:off x="1029417" y="235159"/>
            <a:ext cx="2268748" cy="3579962"/>
          </a:xfrm>
          <a:prstGeom prst="rect">
            <a:avLst/>
          </a:prstGeom>
          <a:solidFill>
            <a:schemeClr val="bg1"/>
          </a:solidFill>
          <a:ln w="38100">
            <a:solidFill>
              <a:srgbClr val="810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When you click the “Submit” button, the form will be automatically forwarded to your advisor and the program director for their signatures</a:t>
            </a: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D10EF2D8-7375-21EA-E095-B9EDE764E331}"/>
                  </a:ext>
                </a:extLst>
              </p14:cNvPr>
              <p14:cNvContentPartPr/>
              <p14:nvPr/>
            </p14:nvContentPartPr>
            <p14:xfrm>
              <a:off x="3639871" y="5250329"/>
              <a:ext cx="1984552" cy="338887"/>
            </p14:xfrm>
          </p:contentPart>
        </mc:Choice>
        <mc:Fallback xmlns="">
          <p:pic>
            <p:nvPicPr>
              <p:cNvPr id="10" name="Ink 9">
                <a:extLst>
                  <a:ext uri="{FF2B5EF4-FFF2-40B4-BE49-F238E27FC236}">
                    <a16:creationId xmlns:a16="http://schemas.microsoft.com/office/drawing/2014/main" id="{D10EF2D8-7375-21EA-E095-B9EDE764E331}"/>
                  </a:ext>
                </a:extLst>
              </p:cNvPr>
              <p:cNvPicPr/>
              <p:nvPr/>
            </p:nvPicPr>
            <p:blipFill>
              <a:blip r:embed="rId4"/>
              <a:stretch>
                <a:fillRect/>
              </a:stretch>
            </p:blipFill>
            <p:spPr>
              <a:xfrm>
                <a:off x="3550204" y="5070430"/>
                <a:ext cx="2164246" cy="699045"/>
              </a:xfrm>
              <a:prstGeom prst="rect">
                <a:avLst/>
              </a:prstGeom>
            </p:spPr>
          </p:pic>
        </mc:Fallback>
      </mc:AlternateContent>
      <p:sp>
        <p:nvSpPr>
          <p:cNvPr id="11" name="Speech Bubble: Rectangle with Corners Rounded 10">
            <a:extLst>
              <a:ext uri="{FF2B5EF4-FFF2-40B4-BE49-F238E27FC236}">
                <a16:creationId xmlns:a16="http://schemas.microsoft.com/office/drawing/2014/main" id="{742C095C-29FB-942D-A2EC-70A59CDB9504}"/>
              </a:ext>
            </a:extLst>
          </p:cNvPr>
          <p:cNvSpPr/>
          <p:nvPr/>
        </p:nvSpPr>
        <p:spPr>
          <a:xfrm>
            <a:off x="508958" y="3959525"/>
            <a:ext cx="2204049" cy="1035170"/>
          </a:xfrm>
          <a:prstGeom prst="wedgeRoundRectCallout">
            <a:avLst>
              <a:gd name="adj1" fmla="val 92173"/>
              <a:gd name="adj2" fmla="val 97320"/>
              <a:gd name="adj3" fmla="val 16667"/>
            </a:avLst>
          </a:prstGeom>
          <a:solidFill>
            <a:schemeClr val="bg1"/>
          </a:solidFill>
          <a:ln w="38100">
            <a:solidFill>
              <a:srgbClr val="810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Here is the “Submit” button. After that, you are done!</a:t>
            </a:r>
          </a:p>
        </p:txBody>
      </p:sp>
      <p:sp>
        <p:nvSpPr>
          <p:cNvPr id="4" name="Rectangle 3">
            <a:extLst>
              <a:ext uri="{FF2B5EF4-FFF2-40B4-BE49-F238E27FC236}">
                <a16:creationId xmlns:a16="http://schemas.microsoft.com/office/drawing/2014/main" id="{3CE21606-54F7-93DE-B207-D36FEC44E93C}"/>
              </a:ext>
            </a:extLst>
          </p:cNvPr>
          <p:cNvSpPr/>
          <p:nvPr/>
        </p:nvSpPr>
        <p:spPr>
          <a:xfrm>
            <a:off x="8893835" y="1309245"/>
            <a:ext cx="2702943" cy="4110488"/>
          </a:xfrm>
          <a:prstGeom prst="rect">
            <a:avLst/>
          </a:prstGeom>
          <a:solidFill>
            <a:schemeClr val="bg1"/>
          </a:solidFill>
          <a:ln w="38100">
            <a:solidFill>
              <a:srgbClr val="810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If you have any questions about submitting your document to ScholarWorks, please contact one of the following:</a:t>
            </a:r>
          </a:p>
          <a:p>
            <a:pPr algn="ctr"/>
            <a:r>
              <a:rPr lang="en-US" dirty="0">
                <a:solidFill>
                  <a:schemeClr val="tx1"/>
                </a:solidFill>
              </a:rPr>
              <a:t>Kevin Peers</a:t>
            </a:r>
          </a:p>
          <a:p>
            <a:pPr algn="ctr"/>
            <a:r>
              <a:rPr lang="en-US" dirty="0">
                <a:solidFill>
                  <a:schemeClr val="tx1"/>
                </a:solidFill>
                <a:hlinkClick r:id="rId5"/>
              </a:rPr>
              <a:t>kpeers@bellarmine.edu</a:t>
            </a:r>
            <a:endParaRPr lang="en-US" dirty="0">
              <a:solidFill>
                <a:schemeClr val="tx1"/>
              </a:solidFill>
            </a:endParaRPr>
          </a:p>
          <a:p>
            <a:pPr algn="ctr"/>
            <a:r>
              <a:rPr lang="en-US" dirty="0">
                <a:solidFill>
                  <a:schemeClr val="tx1"/>
                </a:solidFill>
              </a:rPr>
              <a:t>502-272-8315</a:t>
            </a:r>
          </a:p>
          <a:p>
            <a:pPr algn="ctr"/>
            <a:endParaRPr lang="en-US" dirty="0">
              <a:solidFill>
                <a:schemeClr val="tx1"/>
              </a:solidFill>
            </a:endParaRPr>
          </a:p>
          <a:p>
            <a:pPr algn="ctr"/>
            <a:r>
              <a:rPr lang="en-US" dirty="0">
                <a:solidFill>
                  <a:schemeClr val="tx1"/>
                </a:solidFill>
              </a:rPr>
              <a:t>John Stemmer</a:t>
            </a:r>
          </a:p>
          <a:p>
            <a:pPr algn="ctr"/>
            <a:r>
              <a:rPr lang="en-US" dirty="0">
                <a:solidFill>
                  <a:schemeClr val="tx1"/>
                </a:solidFill>
                <a:hlinkClick r:id="rId6"/>
              </a:rPr>
              <a:t>jstemmer@bellarmine.edu</a:t>
            </a:r>
            <a:endParaRPr lang="en-US" dirty="0">
              <a:solidFill>
                <a:schemeClr val="tx1"/>
              </a:solidFill>
            </a:endParaRPr>
          </a:p>
          <a:p>
            <a:pPr algn="ctr"/>
            <a:r>
              <a:rPr lang="en-US" dirty="0">
                <a:solidFill>
                  <a:schemeClr val="tx1"/>
                </a:solidFill>
              </a:rPr>
              <a:t>502-272-8140</a:t>
            </a:r>
          </a:p>
          <a:p>
            <a:pPr algn="ctr"/>
            <a:endParaRPr lang="en-US" dirty="0">
              <a:solidFill>
                <a:schemeClr val="tx1"/>
              </a:solidFill>
            </a:endParaRPr>
          </a:p>
        </p:txBody>
      </p:sp>
      <p:sp>
        <p:nvSpPr>
          <p:cNvPr id="6" name="Rectangle 5">
            <a:extLst>
              <a:ext uri="{FF2B5EF4-FFF2-40B4-BE49-F238E27FC236}">
                <a16:creationId xmlns:a16="http://schemas.microsoft.com/office/drawing/2014/main" id="{27D7243A-514C-A4A3-0316-ED4E907C7F92}"/>
              </a:ext>
            </a:extLst>
          </p:cNvPr>
          <p:cNvSpPr/>
          <p:nvPr/>
        </p:nvSpPr>
        <p:spPr>
          <a:xfrm>
            <a:off x="327804" y="5419733"/>
            <a:ext cx="2970361" cy="1203108"/>
          </a:xfrm>
          <a:prstGeom prst="rect">
            <a:avLst/>
          </a:prstGeom>
          <a:solidFill>
            <a:schemeClr val="bg1"/>
          </a:solidFill>
          <a:ln w="38100">
            <a:solidFill>
              <a:srgbClr val="810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 a few days, you will receive an email indicating that your document has been posted to ScholarWorks</a:t>
            </a:r>
          </a:p>
        </p:txBody>
      </p:sp>
    </p:spTree>
    <p:extLst>
      <p:ext uri="{BB962C8B-B14F-4D97-AF65-F5344CB8AC3E}">
        <p14:creationId xmlns:p14="http://schemas.microsoft.com/office/powerpoint/2010/main" val="2924559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98365C-DFC4-AA63-9FAF-D89F1C1FC5DB}"/>
              </a:ext>
            </a:extLst>
          </p:cNvPr>
          <p:cNvPicPr>
            <a:picLocks noChangeAspect="1"/>
          </p:cNvPicPr>
          <p:nvPr/>
        </p:nvPicPr>
        <p:blipFill>
          <a:blip r:embed="rId2"/>
          <a:stretch>
            <a:fillRect/>
          </a:stretch>
        </p:blipFill>
        <p:spPr>
          <a:xfrm>
            <a:off x="3047736" y="1714351"/>
            <a:ext cx="6096528" cy="3429297"/>
          </a:xfrm>
          <a:prstGeom prst="rect">
            <a:avLst/>
          </a:prstGeom>
        </p:spPr>
      </p:pic>
      <p:pic>
        <p:nvPicPr>
          <p:cNvPr id="4" name="Picture 3">
            <a:extLst>
              <a:ext uri="{FF2B5EF4-FFF2-40B4-BE49-F238E27FC236}">
                <a16:creationId xmlns:a16="http://schemas.microsoft.com/office/drawing/2014/main" id="{80F58ADC-5E24-BDD6-BF04-9F560181B554}"/>
              </a:ext>
            </a:extLst>
          </p:cNvPr>
          <p:cNvPicPr>
            <a:picLocks noChangeAspect="1"/>
          </p:cNvPicPr>
          <p:nvPr/>
        </p:nvPicPr>
        <p:blipFill>
          <a:blip r:embed="rId3"/>
          <a:stretch>
            <a:fillRect/>
          </a:stretch>
        </p:blipFill>
        <p:spPr>
          <a:xfrm>
            <a:off x="2068923" y="1944481"/>
            <a:ext cx="8239643" cy="4650821"/>
          </a:xfrm>
          <a:prstGeom prst="rect">
            <a:avLst/>
          </a:prstGeom>
        </p:spPr>
      </p:pic>
      <p:sp>
        <p:nvSpPr>
          <p:cNvPr id="8" name="Rectangle 7">
            <a:extLst>
              <a:ext uri="{FF2B5EF4-FFF2-40B4-BE49-F238E27FC236}">
                <a16:creationId xmlns:a16="http://schemas.microsoft.com/office/drawing/2014/main" id="{A9EE9BAF-08F0-C2B6-ED58-9DBB2F50FCB5}"/>
              </a:ext>
            </a:extLst>
          </p:cNvPr>
          <p:cNvSpPr/>
          <p:nvPr/>
        </p:nvSpPr>
        <p:spPr>
          <a:xfrm>
            <a:off x="1867914" y="327132"/>
            <a:ext cx="8580408" cy="1341559"/>
          </a:xfrm>
          <a:prstGeom prst="rect">
            <a:avLst/>
          </a:prstGeom>
          <a:solidFill>
            <a:schemeClr val="bg1"/>
          </a:solidFill>
          <a:ln w="38100">
            <a:solidFill>
              <a:srgbClr val="810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Begin by going to the ScholarWorks home page</a:t>
            </a:r>
          </a:p>
          <a:p>
            <a:pPr algn="ctr"/>
            <a:r>
              <a:rPr lang="en-US" sz="1600" dirty="0">
                <a:solidFill>
                  <a:schemeClr val="tx1"/>
                </a:solidFill>
                <a:hlinkClick r:id="rId4">
                  <a:extLst>
                    <a:ext uri="{A12FA001-AC4F-418D-AE19-62706E023703}">
                      <ahyp:hlinkClr xmlns:ahyp="http://schemas.microsoft.com/office/drawing/2018/hyperlinkcolor" val="tx"/>
                    </a:ext>
                  </a:extLst>
                </a:hlinkClick>
              </a:rPr>
              <a:t>http://scholarworks.bellarmine.edu</a:t>
            </a:r>
            <a:endParaRPr lang="en-US" sz="1600" dirty="0">
              <a:solidFill>
                <a:schemeClr val="tx1"/>
              </a:solidFill>
            </a:endParaRPr>
          </a:p>
          <a:p>
            <a:pPr algn="ctr"/>
            <a:r>
              <a:rPr lang="en-US" sz="1600" dirty="0">
                <a:solidFill>
                  <a:schemeClr val="tx1"/>
                </a:solidFill>
              </a:rPr>
              <a:t>You might want to print a copy of these instructions to help guide you through the process</a:t>
            </a:r>
          </a:p>
        </p:txBody>
      </p:sp>
      <p:sp>
        <p:nvSpPr>
          <p:cNvPr id="3" name="Oval 2">
            <a:extLst>
              <a:ext uri="{FF2B5EF4-FFF2-40B4-BE49-F238E27FC236}">
                <a16:creationId xmlns:a16="http://schemas.microsoft.com/office/drawing/2014/main" id="{D5837AC0-E885-D0E2-7B1B-E63347049D1F}"/>
              </a:ext>
            </a:extLst>
          </p:cNvPr>
          <p:cNvSpPr/>
          <p:nvPr/>
        </p:nvSpPr>
        <p:spPr>
          <a:xfrm>
            <a:off x="9221638" y="3165894"/>
            <a:ext cx="972775" cy="703053"/>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peech Bubble: Rectangle with Corners Rounded 5">
            <a:extLst>
              <a:ext uri="{FF2B5EF4-FFF2-40B4-BE49-F238E27FC236}">
                <a16:creationId xmlns:a16="http://schemas.microsoft.com/office/drawing/2014/main" id="{BDC0181D-5EB7-4419-3F95-15D8BA755255}"/>
              </a:ext>
            </a:extLst>
          </p:cNvPr>
          <p:cNvSpPr/>
          <p:nvPr/>
        </p:nvSpPr>
        <p:spPr>
          <a:xfrm>
            <a:off x="5598544" y="3618781"/>
            <a:ext cx="2803585" cy="841076"/>
          </a:xfrm>
          <a:prstGeom prst="wedgeRoundRectCallout">
            <a:avLst>
              <a:gd name="adj1" fmla="val 92420"/>
              <a:gd name="adj2" fmla="val -52778"/>
              <a:gd name="adj3" fmla="val 16667"/>
            </a:avLst>
          </a:prstGeom>
          <a:solidFill>
            <a:schemeClr val="bg1">
              <a:lumMod val="75000"/>
            </a:schemeClr>
          </a:solidFill>
          <a:ln w="38100">
            <a:solidFill>
              <a:srgbClr val="810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Select </a:t>
            </a:r>
          </a:p>
          <a:p>
            <a:pPr algn="ctr"/>
            <a:r>
              <a:rPr lang="en-US" dirty="0">
                <a:solidFill>
                  <a:schemeClr val="tx1"/>
                </a:solidFill>
              </a:rPr>
              <a:t>“My Account”</a:t>
            </a:r>
          </a:p>
        </p:txBody>
      </p:sp>
    </p:spTree>
    <p:extLst>
      <p:ext uri="{BB962C8B-B14F-4D97-AF65-F5344CB8AC3E}">
        <p14:creationId xmlns:p14="http://schemas.microsoft.com/office/powerpoint/2010/main" val="1405330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DF5ACF-52F6-0E35-2C9E-1595DAB1DDF2}"/>
              </a:ext>
            </a:extLst>
          </p:cNvPr>
          <p:cNvPicPr>
            <a:picLocks noChangeAspect="1"/>
          </p:cNvPicPr>
          <p:nvPr/>
        </p:nvPicPr>
        <p:blipFill>
          <a:blip r:embed="rId2"/>
          <a:stretch>
            <a:fillRect/>
          </a:stretch>
        </p:blipFill>
        <p:spPr>
          <a:xfrm>
            <a:off x="3253143" y="1124238"/>
            <a:ext cx="5685714" cy="4609524"/>
          </a:xfrm>
          <a:prstGeom prst="rect">
            <a:avLst/>
          </a:prstGeom>
        </p:spPr>
      </p:pic>
      <p:sp>
        <p:nvSpPr>
          <p:cNvPr id="6" name="Speech Bubble: Rectangle with Corners Rounded 5">
            <a:extLst>
              <a:ext uri="{FF2B5EF4-FFF2-40B4-BE49-F238E27FC236}">
                <a16:creationId xmlns:a16="http://schemas.microsoft.com/office/drawing/2014/main" id="{E5419100-8DC3-B46B-2CCE-86BD6A65D0AF}"/>
              </a:ext>
            </a:extLst>
          </p:cNvPr>
          <p:cNvSpPr/>
          <p:nvPr/>
        </p:nvSpPr>
        <p:spPr>
          <a:xfrm>
            <a:off x="5253486" y="3122763"/>
            <a:ext cx="2648309" cy="974785"/>
          </a:xfrm>
          <a:prstGeom prst="wedgeRoundRectCallout">
            <a:avLst>
              <a:gd name="adj1" fmla="val -43309"/>
              <a:gd name="adj2" fmla="val 166040"/>
              <a:gd name="adj3" fmla="val 16667"/>
            </a:avLst>
          </a:prstGeom>
          <a:solidFill>
            <a:schemeClr val="bg1">
              <a:lumMod val="75000"/>
            </a:schemeClr>
          </a:solidFill>
          <a:ln w="38100">
            <a:solidFill>
              <a:srgbClr val="810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Sign up for an account</a:t>
            </a:r>
          </a:p>
        </p:txBody>
      </p:sp>
    </p:spTree>
    <p:extLst>
      <p:ext uri="{BB962C8B-B14F-4D97-AF65-F5344CB8AC3E}">
        <p14:creationId xmlns:p14="http://schemas.microsoft.com/office/powerpoint/2010/main" val="3374974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07102" y="1164566"/>
            <a:ext cx="8836198" cy="4899804"/>
          </a:xfrm>
          <a:prstGeom prst="rect">
            <a:avLst/>
          </a:prstGeom>
        </p:spPr>
      </p:pic>
      <p:graphicFrame>
        <p:nvGraphicFramePr>
          <p:cNvPr id="5" name="Table 4">
            <a:extLst>
              <a:ext uri="{FF2B5EF4-FFF2-40B4-BE49-F238E27FC236}">
                <a16:creationId xmlns:a16="http://schemas.microsoft.com/office/drawing/2014/main" id="{32593E2C-617C-046B-3521-879B49185E6B}"/>
              </a:ext>
            </a:extLst>
          </p:cNvPr>
          <p:cNvGraphicFramePr>
            <a:graphicFrameLocks noGrp="1"/>
          </p:cNvGraphicFramePr>
          <p:nvPr>
            <p:extLst>
              <p:ext uri="{D42A27DB-BD31-4B8C-83A1-F6EECF244321}">
                <p14:modId xmlns:p14="http://schemas.microsoft.com/office/powerpoint/2010/main" val="1339911527"/>
              </p:ext>
            </p:extLst>
          </p:nvPr>
        </p:nvGraphicFramePr>
        <p:xfrm>
          <a:off x="4339088" y="1526875"/>
          <a:ext cx="5400136" cy="4261451"/>
        </p:xfrm>
        <a:graphic>
          <a:graphicData uri="http://schemas.openxmlformats.org/drawingml/2006/table">
            <a:tbl>
              <a:tblPr/>
              <a:tblGrid>
                <a:gridCol w="5400136">
                  <a:extLst>
                    <a:ext uri="{9D8B030D-6E8A-4147-A177-3AD203B41FA5}">
                      <a16:colId xmlns:a16="http://schemas.microsoft.com/office/drawing/2014/main" val="1986139690"/>
                    </a:ext>
                  </a:extLst>
                </a:gridCol>
              </a:tblGrid>
              <a:tr h="4261451">
                <a:tc>
                  <a:txBody>
                    <a:bodyPr/>
                    <a:lstStyle/>
                    <a:p>
                      <a:endParaRPr lang="en-US" dirty="0"/>
                    </a:p>
                  </a:txBody>
                  <a:tcPr>
                    <a:lnL w="38100" cmpd="sng">
                      <a:solidFill>
                        <a:schemeClr val="tx1"/>
                      </a:solidFill>
                      <a:prstDash val="solid"/>
                    </a:lnL>
                    <a:lnR w="38100" cmpd="sng">
                      <a:solidFill>
                        <a:schemeClr val="tx1"/>
                      </a:solidFill>
                      <a:prstDash val="solid"/>
                    </a:lnR>
                    <a:lnT w="38100" cmpd="sng">
                      <a:solidFill>
                        <a:schemeClr val="tx1"/>
                      </a:solidFill>
                      <a:prstDash val="solid"/>
                    </a:lnT>
                    <a:lnB w="38100" cmpd="sng">
                      <a:solidFill>
                        <a:schemeClr val="tx1"/>
                      </a:solidFill>
                      <a:prstDash val="solid"/>
                    </a:lnB>
                  </a:tcPr>
                </a:tc>
                <a:extLst>
                  <a:ext uri="{0D108BD9-81ED-4DB2-BD59-A6C34878D82A}">
                    <a16:rowId xmlns:a16="http://schemas.microsoft.com/office/drawing/2014/main" val="1579749617"/>
                  </a:ext>
                </a:extLst>
              </a:tr>
            </a:tbl>
          </a:graphicData>
        </a:graphic>
      </p:graphicFrame>
      <p:sp>
        <p:nvSpPr>
          <p:cNvPr id="8" name="Rectangle 7">
            <a:extLst>
              <a:ext uri="{FF2B5EF4-FFF2-40B4-BE49-F238E27FC236}">
                <a16:creationId xmlns:a16="http://schemas.microsoft.com/office/drawing/2014/main" id="{57136F94-2D16-DE61-4B6B-9261841BE470}"/>
              </a:ext>
            </a:extLst>
          </p:cNvPr>
          <p:cNvSpPr/>
          <p:nvPr/>
        </p:nvSpPr>
        <p:spPr>
          <a:xfrm>
            <a:off x="2452777" y="1639019"/>
            <a:ext cx="1782794" cy="2993366"/>
          </a:xfrm>
          <a:prstGeom prst="rect">
            <a:avLst/>
          </a:prstGeom>
          <a:solidFill>
            <a:schemeClr val="bg1">
              <a:lumMod val="75000"/>
            </a:schemeClr>
          </a:solidFill>
          <a:ln w="38100">
            <a:solidFill>
              <a:srgbClr val="810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85000"/>
                    <a:lumOff val="15000"/>
                  </a:schemeClr>
                </a:solidFill>
              </a:rPr>
              <a:t>You do not have to use your BU email account but can if you want to.  Students usually enter the email address they will use after graduation. The password does not have to be your BU account password.  You can make up any password you choose…</a:t>
            </a:r>
          </a:p>
        </p:txBody>
      </p:sp>
      <p:sp>
        <p:nvSpPr>
          <p:cNvPr id="3" name="Speech Bubble: Rectangle with Corners Rounded 2">
            <a:extLst>
              <a:ext uri="{FF2B5EF4-FFF2-40B4-BE49-F238E27FC236}">
                <a16:creationId xmlns:a16="http://schemas.microsoft.com/office/drawing/2014/main" id="{207B9A2F-35D5-0A8E-AC41-B79D0975745E}"/>
              </a:ext>
            </a:extLst>
          </p:cNvPr>
          <p:cNvSpPr/>
          <p:nvPr/>
        </p:nvSpPr>
        <p:spPr>
          <a:xfrm>
            <a:off x="5417390" y="4002657"/>
            <a:ext cx="2458528" cy="819509"/>
          </a:xfrm>
          <a:prstGeom prst="wedgeRoundRectCallout">
            <a:avLst>
              <a:gd name="adj1" fmla="val 44595"/>
              <a:gd name="adj2" fmla="val 87763"/>
              <a:gd name="adj3" fmla="val 16667"/>
            </a:avLst>
          </a:prstGeom>
          <a:solidFill>
            <a:schemeClr val="bg1">
              <a:lumMod val="75000"/>
            </a:schemeClr>
          </a:solidFill>
          <a:ln w="38100">
            <a:solidFill>
              <a:srgbClr val="810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Click “Create Account”</a:t>
            </a:r>
          </a:p>
        </p:txBody>
      </p:sp>
    </p:spTree>
    <p:extLst>
      <p:ext uri="{BB962C8B-B14F-4D97-AF65-F5344CB8AC3E}">
        <p14:creationId xmlns:p14="http://schemas.microsoft.com/office/powerpoint/2010/main" val="4054740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47644" y="242866"/>
            <a:ext cx="7951051" cy="3406108"/>
          </a:xfrm>
          <a:prstGeom prst="rect">
            <a:avLst/>
          </a:prstGeom>
        </p:spPr>
      </p:pic>
      <p:pic>
        <p:nvPicPr>
          <p:cNvPr id="6" name="Picture 5">
            <a:extLst>
              <a:ext uri="{FF2B5EF4-FFF2-40B4-BE49-F238E27FC236}">
                <a16:creationId xmlns:a16="http://schemas.microsoft.com/office/drawing/2014/main" id="{717C5F07-002D-3EC3-0219-8DF904ED80D0}"/>
              </a:ext>
            </a:extLst>
          </p:cNvPr>
          <p:cNvPicPr>
            <a:picLocks noChangeAspect="1"/>
          </p:cNvPicPr>
          <p:nvPr/>
        </p:nvPicPr>
        <p:blipFill>
          <a:blip r:embed="rId3"/>
          <a:stretch>
            <a:fillRect/>
          </a:stretch>
        </p:blipFill>
        <p:spPr>
          <a:xfrm>
            <a:off x="3381088" y="3856009"/>
            <a:ext cx="4541051" cy="2666967"/>
          </a:xfrm>
          <a:prstGeom prst="rect">
            <a:avLst/>
          </a:prstGeom>
        </p:spPr>
      </p:pic>
      <p:graphicFrame>
        <p:nvGraphicFramePr>
          <p:cNvPr id="5" name="Table 4">
            <a:extLst>
              <a:ext uri="{FF2B5EF4-FFF2-40B4-BE49-F238E27FC236}">
                <a16:creationId xmlns:a16="http://schemas.microsoft.com/office/drawing/2014/main" id="{E1B369A1-68A8-5BA7-1F83-411860BEE265}"/>
              </a:ext>
            </a:extLst>
          </p:cNvPr>
          <p:cNvGraphicFramePr>
            <a:graphicFrameLocks noGrp="1"/>
          </p:cNvGraphicFramePr>
          <p:nvPr/>
        </p:nvGraphicFramePr>
        <p:xfrm>
          <a:off x="1656272" y="224287"/>
          <a:ext cx="7970807" cy="3450566"/>
        </p:xfrm>
        <a:graphic>
          <a:graphicData uri="http://schemas.openxmlformats.org/drawingml/2006/table">
            <a:tbl>
              <a:tblPr/>
              <a:tblGrid>
                <a:gridCol w="7970807">
                  <a:extLst>
                    <a:ext uri="{9D8B030D-6E8A-4147-A177-3AD203B41FA5}">
                      <a16:colId xmlns:a16="http://schemas.microsoft.com/office/drawing/2014/main" val="250910214"/>
                    </a:ext>
                  </a:extLst>
                </a:gridCol>
              </a:tblGrid>
              <a:tr h="3450566">
                <a:tc>
                  <a:txBody>
                    <a:bodyPr/>
                    <a:lstStyle/>
                    <a:p>
                      <a:endParaRPr lang="en-US" dirty="0"/>
                    </a:p>
                  </a:txBody>
                  <a:tcPr>
                    <a:lnL w="38100" cmpd="sng">
                      <a:solidFill>
                        <a:schemeClr val="tx1"/>
                      </a:solidFill>
                      <a:prstDash val="solid"/>
                    </a:lnL>
                    <a:lnR w="38100" cmpd="sng">
                      <a:solidFill>
                        <a:schemeClr val="tx1"/>
                      </a:solidFill>
                      <a:prstDash val="solid"/>
                    </a:lnR>
                    <a:lnT w="38100" cmpd="sng">
                      <a:solidFill>
                        <a:schemeClr val="tx1"/>
                      </a:solidFill>
                      <a:prstDash val="solid"/>
                    </a:lnT>
                    <a:lnB w="38100" cmpd="sng">
                      <a:solidFill>
                        <a:schemeClr val="tx1"/>
                      </a:solidFill>
                      <a:prstDash val="solid"/>
                    </a:lnB>
                  </a:tcPr>
                </a:tc>
                <a:extLst>
                  <a:ext uri="{0D108BD9-81ED-4DB2-BD59-A6C34878D82A}">
                    <a16:rowId xmlns:a16="http://schemas.microsoft.com/office/drawing/2014/main" val="1458481213"/>
                  </a:ext>
                </a:extLst>
              </a:tr>
            </a:tbl>
          </a:graphicData>
        </a:graphic>
      </p:graphicFrame>
    </p:spTree>
    <p:extLst>
      <p:ext uri="{BB962C8B-B14F-4D97-AF65-F5344CB8AC3E}">
        <p14:creationId xmlns:p14="http://schemas.microsoft.com/office/powerpoint/2010/main" val="603200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9F07219-B82E-E4E7-29F2-EAFD6F1B8D8A}"/>
              </a:ext>
            </a:extLst>
          </p:cNvPr>
          <p:cNvPicPr>
            <a:picLocks noChangeAspect="1"/>
          </p:cNvPicPr>
          <p:nvPr/>
        </p:nvPicPr>
        <p:blipFill>
          <a:blip r:embed="rId2"/>
          <a:stretch>
            <a:fillRect/>
          </a:stretch>
        </p:blipFill>
        <p:spPr>
          <a:xfrm>
            <a:off x="1772190" y="1586143"/>
            <a:ext cx="8647619" cy="3685714"/>
          </a:xfrm>
          <a:prstGeom prst="rect">
            <a:avLst/>
          </a:prstGeom>
        </p:spPr>
      </p:pic>
      <p:sp>
        <p:nvSpPr>
          <p:cNvPr id="12" name="Speech Bubble: Rectangle with Corners Rounded 11">
            <a:extLst>
              <a:ext uri="{FF2B5EF4-FFF2-40B4-BE49-F238E27FC236}">
                <a16:creationId xmlns:a16="http://schemas.microsoft.com/office/drawing/2014/main" id="{8FF34136-502C-2D0F-3D1B-95BB1F07722A}"/>
              </a:ext>
            </a:extLst>
          </p:cNvPr>
          <p:cNvSpPr/>
          <p:nvPr/>
        </p:nvSpPr>
        <p:spPr>
          <a:xfrm>
            <a:off x="5615795" y="3191774"/>
            <a:ext cx="2429077" cy="1061049"/>
          </a:xfrm>
          <a:prstGeom prst="wedgeRoundRectCallout">
            <a:avLst>
              <a:gd name="adj1" fmla="val 81041"/>
              <a:gd name="adj2" fmla="val 115779"/>
              <a:gd name="adj3" fmla="val 16667"/>
            </a:avLst>
          </a:prstGeom>
          <a:solidFill>
            <a:schemeClr val="bg1">
              <a:lumMod val="75000"/>
            </a:schemeClr>
          </a:solidFill>
          <a:ln w="38100">
            <a:solidFill>
              <a:srgbClr val="810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Select “Submit Research”</a:t>
            </a:r>
          </a:p>
        </p:txBody>
      </p:sp>
    </p:spTree>
    <p:extLst>
      <p:ext uri="{BB962C8B-B14F-4D97-AF65-F5344CB8AC3E}">
        <p14:creationId xmlns:p14="http://schemas.microsoft.com/office/powerpoint/2010/main" val="1997708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92693" y="30006"/>
            <a:ext cx="6806614" cy="6797987"/>
          </a:xfrm>
          <a:prstGeom prst="rect">
            <a:avLst/>
          </a:prstGeom>
        </p:spPr>
      </p:pic>
      <p:graphicFrame>
        <p:nvGraphicFramePr>
          <p:cNvPr id="3" name="Table 2">
            <a:extLst>
              <a:ext uri="{FF2B5EF4-FFF2-40B4-BE49-F238E27FC236}">
                <a16:creationId xmlns:a16="http://schemas.microsoft.com/office/drawing/2014/main" id="{297C4758-17C0-6EAD-A53C-5D130C1B5A6A}"/>
              </a:ext>
            </a:extLst>
          </p:cNvPr>
          <p:cNvGraphicFramePr>
            <a:graphicFrameLocks noGrp="1"/>
          </p:cNvGraphicFramePr>
          <p:nvPr/>
        </p:nvGraphicFramePr>
        <p:xfrm>
          <a:off x="3140015" y="69011"/>
          <a:ext cx="4658264" cy="6435306"/>
        </p:xfrm>
        <a:graphic>
          <a:graphicData uri="http://schemas.openxmlformats.org/drawingml/2006/table">
            <a:tbl>
              <a:tblPr/>
              <a:tblGrid>
                <a:gridCol w="4658264">
                  <a:extLst>
                    <a:ext uri="{9D8B030D-6E8A-4147-A177-3AD203B41FA5}">
                      <a16:colId xmlns:a16="http://schemas.microsoft.com/office/drawing/2014/main" val="3549206156"/>
                    </a:ext>
                  </a:extLst>
                </a:gridCol>
              </a:tblGrid>
              <a:tr h="6435306">
                <a:tc>
                  <a:txBody>
                    <a:bodyPr/>
                    <a:lstStyle/>
                    <a:p>
                      <a:endParaRPr lang="en-US" dirty="0"/>
                    </a:p>
                  </a:txBody>
                  <a:tcPr>
                    <a:lnL w="38100" cmpd="sng">
                      <a:solidFill>
                        <a:schemeClr val="tx1"/>
                      </a:solidFill>
                      <a:prstDash val="solid"/>
                    </a:lnL>
                    <a:lnR w="38100" cmpd="sng">
                      <a:solidFill>
                        <a:schemeClr val="tx1"/>
                      </a:solidFill>
                      <a:prstDash val="solid"/>
                    </a:lnR>
                    <a:lnT w="38100" cmpd="sng">
                      <a:solidFill>
                        <a:schemeClr val="tx1"/>
                      </a:solidFill>
                      <a:prstDash val="solid"/>
                    </a:lnT>
                    <a:lnB w="38100" cmpd="sng">
                      <a:solidFill>
                        <a:schemeClr val="tx1"/>
                      </a:solidFill>
                      <a:prstDash val="solid"/>
                    </a:lnB>
                  </a:tcPr>
                </a:tc>
                <a:extLst>
                  <a:ext uri="{0D108BD9-81ED-4DB2-BD59-A6C34878D82A}">
                    <a16:rowId xmlns:a16="http://schemas.microsoft.com/office/drawing/2014/main" val="765284657"/>
                  </a:ext>
                </a:extLst>
              </a:tr>
            </a:tbl>
          </a:graphicData>
        </a:graphic>
      </p:graphicFrame>
      <p:sp>
        <p:nvSpPr>
          <p:cNvPr id="5" name="Rectangle 4">
            <a:extLst>
              <a:ext uri="{FF2B5EF4-FFF2-40B4-BE49-F238E27FC236}">
                <a16:creationId xmlns:a16="http://schemas.microsoft.com/office/drawing/2014/main" id="{4356AFE6-B41E-5AEF-55DA-46907127ACDA}"/>
              </a:ext>
            </a:extLst>
          </p:cNvPr>
          <p:cNvSpPr/>
          <p:nvPr/>
        </p:nvSpPr>
        <p:spPr>
          <a:xfrm>
            <a:off x="562654" y="1155940"/>
            <a:ext cx="1885331" cy="2273060"/>
          </a:xfrm>
          <a:prstGeom prst="rect">
            <a:avLst/>
          </a:prstGeom>
          <a:solidFill>
            <a:schemeClr val="bg1"/>
          </a:solidFill>
          <a:ln w="38100">
            <a:solidFill>
              <a:srgbClr val="810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Read and understand the Submission Agreement before continuing</a:t>
            </a:r>
          </a:p>
          <a:p>
            <a:r>
              <a:rPr lang="en-US" dirty="0"/>
              <a:t>continuing</a:t>
            </a:r>
          </a:p>
        </p:txBody>
      </p:sp>
      <p:sp>
        <p:nvSpPr>
          <p:cNvPr id="6" name="Rectangle 5">
            <a:extLst>
              <a:ext uri="{FF2B5EF4-FFF2-40B4-BE49-F238E27FC236}">
                <a16:creationId xmlns:a16="http://schemas.microsoft.com/office/drawing/2014/main" id="{4B4D413D-3EC6-9DCE-0A99-010F2796C3A2}"/>
              </a:ext>
            </a:extLst>
          </p:cNvPr>
          <p:cNvSpPr/>
          <p:nvPr/>
        </p:nvSpPr>
        <p:spPr>
          <a:xfrm>
            <a:off x="5365630" y="267419"/>
            <a:ext cx="2260121" cy="336430"/>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484E8F8-AA77-A8C7-DABA-8A09D4CA7CD5}"/>
              </a:ext>
            </a:extLst>
          </p:cNvPr>
          <p:cNvSpPr/>
          <p:nvPr/>
        </p:nvSpPr>
        <p:spPr>
          <a:xfrm>
            <a:off x="4787660" y="1061049"/>
            <a:ext cx="888521" cy="94891"/>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BA2318E-7692-0EA5-8A1B-B283C60C67DC}"/>
              </a:ext>
            </a:extLst>
          </p:cNvPr>
          <p:cNvSpPr/>
          <p:nvPr/>
        </p:nvSpPr>
        <p:spPr>
          <a:xfrm>
            <a:off x="4787660" y="3692106"/>
            <a:ext cx="1308340" cy="163902"/>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3190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82321" y="950850"/>
            <a:ext cx="7268714" cy="4956300"/>
          </a:xfrm>
          <a:prstGeom prst="rect">
            <a:avLst/>
          </a:prstGeom>
        </p:spPr>
      </p:pic>
      <p:cxnSp>
        <p:nvCxnSpPr>
          <p:cNvPr id="4" name="Straight Arrow Connector 3"/>
          <p:cNvCxnSpPr>
            <a:cxnSpLocks/>
          </p:cNvCxnSpPr>
          <p:nvPr/>
        </p:nvCxnSpPr>
        <p:spPr>
          <a:xfrm flipH="1">
            <a:off x="3564468" y="4088921"/>
            <a:ext cx="3256209" cy="86471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89037" y="2491273"/>
            <a:ext cx="2463281" cy="646331"/>
          </a:xfrm>
          <a:prstGeom prst="rect">
            <a:avLst/>
          </a:prstGeom>
          <a:noFill/>
        </p:spPr>
        <p:txBody>
          <a:bodyPr wrap="square" rtlCol="0">
            <a:spAutoFit/>
          </a:bodyPr>
          <a:lstStyle/>
          <a:p>
            <a:r>
              <a:rPr lang="en-US" dirty="0"/>
              <a:t>Click the Undergraduate Theses link</a:t>
            </a:r>
          </a:p>
        </p:txBody>
      </p:sp>
      <p:graphicFrame>
        <p:nvGraphicFramePr>
          <p:cNvPr id="6" name="Table 5">
            <a:extLst>
              <a:ext uri="{FF2B5EF4-FFF2-40B4-BE49-F238E27FC236}">
                <a16:creationId xmlns:a16="http://schemas.microsoft.com/office/drawing/2014/main" id="{186ACF03-C374-6E3E-193D-1E1595881ECA}"/>
              </a:ext>
            </a:extLst>
          </p:cNvPr>
          <p:cNvGraphicFramePr>
            <a:graphicFrameLocks noGrp="1"/>
          </p:cNvGraphicFramePr>
          <p:nvPr>
            <p:extLst>
              <p:ext uri="{D42A27DB-BD31-4B8C-83A1-F6EECF244321}">
                <p14:modId xmlns:p14="http://schemas.microsoft.com/office/powerpoint/2010/main" val="2539842425"/>
              </p:ext>
            </p:extLst>
          </p:nvPr>
        </p:nvGraphicFramePr>
        <p:xfrm>
          <a:off x="2056442" y="950850"/>
          <a:ext cx="7268714" cy="4956300"/>
        </p:xfrm>
        <a:graphic>
          <a:graphicData uri="http://schemas.openxmlformats.org/drawingml/2006/table">
            <a:tbl>
              <a:tblPr/>
              <a:tblGrid>
                <a:gridCol w="7268714">
                  <a:extLst>
                    <a:ext uri="{9D8B030D-6E8A-4147-A177-3AD203B41FA5}">
                      <a16:colId xmlns:a16="http://schemas.microsoft.com/office/drawing/2014/main" val="3552744656"/>
                    </a:ext>
                  </a:extLst>
                </a:gridCol>
              </a:tblGrid>
              <a:tr h="4956300">
                <a:tc>
                  <a:txBody>
                    <a:bodyPr/>
                    <a:lstStyle/>
                    <a:p>
                      <a:endParaRPr lang="en-US" dirty="0"/>
                    </a:p>
                  </a:txBody>
                  <a:tcPr>
                    <a:lnL w="38100" cmpd="sng">
                      <a:solidFill>
                        <a:schemeClr val="tx1"/>
                      </a:solidFill>
                      <a:prstDash val="solid"/>
                    </a:lnL>
                    <a:lnR w="38100" cmpd="sng">
                      <a:solidFill>
                        <a:schemeClr val="tx1"/>
                      </a:solidFill>
                      <a:prstDash val="solid"/>
                    </a:lnR>
                    <a:lnT w="38100" cmpd="sng">
                      <a:solidFill>
                        <a:schemeClr val="tx1"/>
                      </a:solidFill>
                      <a:prstDash val="solid"/>
                    </a:lnT>
                    <a:lnB w="38100" cmpd="sng">
                      <a:solidFill>
                        <a:schemeClr val="tx1"/>
                      </a:solidFill>
                      <a:prstDash val="solid"/>
                    </a:lnB>
                  </a:tcPr>
                </a:tc>
                <a:extLst>
                  <a:ext uri="{0D108BD9-81ED-4DB2-BD59-A6C34878D82A}">
                    <a16:rowId xmlns:a16="http://schemas.microsoft.com/office/drawing/2014/main" val="1674436880"/>
                  </a:ext>
                </a:extLst>
              </a:tr>
            </a:tbl>
          </a:graphicData>
        </a:graphic>
      </p:graphicFrame>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E42C0BEF-36DF-34F1-5F16-4D8DCB898071}"/>
                  </a:ext>
                </a:extLst>
              </p14:cNvPr>
              <p14:cNvContentPartPr/>
              <p14:nvPr/>
            </p14:nvContentPartPr>
            <p14:xfrm>
              <a:off x="3769465" y="4659337"/>
              <a:ext cx="760320" cy="197640"/>
            </p14:xfrm>
          </p:contentPart>
        </mc:Choice>
        <mc:Fallback xmlns="">
          <p:pic>
            <p:nvPicPr>
              <p:cNvPr id="7" name="Ink 6">
                <a:extLst>
                  <a:ext uri="{FF2B5EF4-FFF2-40B4-BE49-F238E27FC236}">
                    <a16:creationId xmlns:a16="http://schemas.microsoft.com/office/drawing/2014/main" id="{E42C0BEF-36DF-34F1-5F16-4D8DCB898071}"/>
                  </a:ext>
                </a:extLst>
              </p:cNvPr>
              <p:cNvPicPr/>
              <p:nvPr/>
            </p:nvPicPr>
            <p:blipFill>
              <a:blip r:embed="rId4"/>
              <a:stretch>
                <a:fillRect/>
              </a:stretch>
            </p:blipFill>
            <p:spPr>
              <a:xfrm>
                <a:off x="3679825" y="4479337"/>
                <a:ext cx="939960" cy="557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7AAA76BD-1FEB-E17E-FB02-6DBEC0AE1968}"/>
                  </a:ext>
                </a:extLst>
              </p14:cNvPr>
              <p14:cNvContentPartPr/>
              <p14:nvPr/>
            </p14:nvContentPartPr>
            <p14:xfrm>
              <a:off x="4502785" y="4649617"/>
              <a:ext cx="360" cy="360"/>
            </p14:xfrm>
          </p:contentPart>
        </mc:Choice>
        <mc:Fallback xmlns="">
          <p:pic>
            <p:nvPicPr>
              <p:cNvPr id="8" name="Ink 7">
                <a:extLst>
                  <a:ext uri="{FF2B5EF4-FFF2-40B4-BE49-F238E27FC236}">
                    <a16:creationId xmlns:a16="http://schemas.microsoft.com/office/drawing/2014/main" id="{7AAA76BD-1FEB-E17E-FB02-6DBEC0AE1968}"/>
                  </a:ext>
                </a:extLst>
              </p:cNvPr>
              <p:cNvPicPr/>
              <p:nvPr/>
            </p:nvPicPr>
            <p:blipFill>
              <a:blip r:embed="rId6"/>
              <a:stretch>
                <a:fillRect/>
              </a:stretch>
            </p:blipFill>
            <p:spPr>
              <a:xfrm>
                <a:off x="4413145" y="4469617"/>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8F2DDB3A-D08B-4458-342D-C67CC7A790B4}"/>
                  </a:ext>
                </a:extLst>
              </p14:cNvPr>
              <p14:cNvContentPartPr/>
              <p14:nvPr/>
            </p14:nvContentPartPr>
            <p14:xfrm>
              <a:off x="4502785" y="4649617"/>
              <a:ext cx="244800" cy="76320"/>
            </p14:xfrm>
          </p:contentPart>
        </mc:Choice>
        <mc:Fallback xmlns="">
          <p:pic>
            <p:nvPicPr>
              <p:cNvPr id="9" name="Ink 8">
                <a:extLst>
                  <a:ext uri="{FF2B5EF4-FFF2-40B4-BE49-F238E27FC236}">
                    <a16:creationId xmlns:a16="http://schemas.microsoft.com/office/drawing/2014/main" id="{8F2DDB3A-D08B-4458-342D-C67CC7A790B4}"/>
                  </a:ext>
                </a:extLst>
              </p:cNvPr>
              <p:cNvPicPr/>
              <p:nvPr/>
            </p:nvPicPr>
            <p:blipFill>
              <a:blip r:embed="rId8"/>
              <a:stretch>
                <a:fillRect/>
              </a:stretch>
            </p:blipFill>
            <p:spPr>
              <a:xfrm>
                <a:off x="4413145" y="4469617"/>
                <a:ext cx="424440" cy="435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CFEA8AFE-6644-FFE4-D900-4E72DB795952}"/>
                  </a:ext>
                </a:extLst>
              </p14:cNvPr>
              <p14:cNvContentPartPr/>
              <p14:nvPr/>
            </p14:nvContentPartPr>
            <p14:xfrm>
              <a:off x="4356265" y="4726297"/>
              <a:ext cx="199440" cy="18360"/>
            </p14:xfrm>
          </p:contentPart>
        </mc:Choice>
        <mc:Fallback xmlns="">
          <p:pic>
            <p:nvPicPr>
              <p:cNvPr id="10" name="Ink 9">
                <a:extLst>
                  <a:ext uri="{FF2B5EF4-FFF2-40B4-BE49-F238E27FC236}">
                    <a16:creationId xmlns:a16="http://schemas.microsoft.com/office/drawing/2014/main" id="{CFEA8AFE-6644-FFE4-D900-4E72DB795952}"/>
                  </a:ext>
                </a:extLst>
              </p:cNvPr>
              <p:cNvPicPr/>
              <p:nvPr/>
            </p:nvPicPr>
            <p:blipFill>
              <a:blip r:embed="rId10"/>
              <a:stretch>
                <a:fillRect/>
              </a:stretch>
            </p:blipFill>
            <p:spPr>
              <a:xfrm>
                <a:off x="4266265" y="4546657"/>
                <a:ext cx="379080" cy="37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5E065E1C-0605-4363-AB1C-A5F36D938CAA}"/>
                  </a:ext>
                </a:extLst>
              </p14:cNvPr>
              <p14:cNvContentPartPr/>
              <p14:nvPr/>
            </p14:nvContentPartPr>
            <p14:xfrm>
              <a:off x="4563265" y="4675177"/>
              <a:ext cx="360" cy="360"/>
            </p14:xfrm>
          </p:contentPart>
        </mc:Choice>
        <mc:Fallback xmlns="">
          <p:pic>
            <p:nvPicPr>
              <p:cNvPr id="11" name="Ink 10">
                <a:extLst>
                  <a:ext uri="{FF2B5EF4-FFF2-40B4-BE49-F238E27FC236}">
                    <a16:creationId xmlns:a16="http://schemas.microsoft.com/office/drawing/2014/main" id="{5E065E1C-0605-4363-AB1C-A5F36D938CAA}"/>
                  </a:ext>
                </a:extLst>
              </p:cNvPr>
              <p:cNvPicPr/>
              <p:nvPr/>
            </p:nvPicPr>
            <p:blipFill>
              <a:blip r:embed="rId6"/>
              <a:stretch>
                <a:fillRect/>
              </a:stretch>
            </p:blipFill>
            <p:spPr>
              <a:xfrm>
                <a:off x="4473265" y="4495537"/>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4634B5A1-42F1-86D7-D2B1-281CCA58AB34}"/>
                  </a:ext>
                </a:extLst>
              </p14:cNvPr>
              <p14:cNvContentPartPr/>
              <p14:nvPr/>
            </p14:nvContentPartPr>
            <p14:xfrm>
              <a:off x="4563265" y="4675177"/>
              <a:ext cx="360" cy="360"/>
            </p14:xfrm>
          </p:contentPart>
        </mc:Choice>
        <mc:Fallback xmlns="">
          <p:pic>
            <p:nvPicPr>
              <p:cNvPr id="12" name="Ink 11">
                <a:extLst>
                  <a:ext uri="{FF2B5EF4-FFF2-40B4-BE49-F238E27FC236}">
                    <a16:creationId xmlns:a16="http://schemas.microsoft.com/office/drawing/2014/main" id="{4634B5A1-42F1-86D7-D2B1-281CCA58AB34}"/>
                  </a:ext>
                </a:extLst>
              </p:cNvPr>
              <p:cNvPicPr/>
              <p:nvPr/>
            </p:nvPicPr>
            <p:blipFill>
              <a:blip r:embed="rId6"/>
              <a:stretch>
                <a:fillRect/>
              </a:stretch>
            </p:blipFill>
            <p:spPr>
              <a:xfrm>
                <a:off x="4473265" y="4495537"/>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69329EC3-98A1-87FE-FA2C-A4921FD47CD9}"/>
                  </a:ext>
                </a:extLst>
              </p14:cNvPr>
              <p14:cNvContentPartPr/>
              <p14:nvPr/>
            </p14:nvContentPartPr>
            <p14:xfrm>
              <a:off x="4563265" y="4675177"/>
              <a:ext cx="360" cy="360"/>
            </p14:xfrm>
          </p:contentPart>
        </mc:Choice>
        <mc:Fallback xmlns="">
          <p:pic>
            <p:nvPicPr>
              <p:cNvPr id="13" name="Ink 12">
                <a:extLst>
                  <a:ext uri="{FF2B5EF4-FFF2-40B4-BE49-F238E27FC236}">
                    <a16:creationId xmlns:a16="http://schemas.microsoft.com/office/drawing/2014/main" id="{69329EC3-98A1-87FE-FA2C-A4921FD47CD9}"/>
                  </a:ext>
                </a:extLst>
              </p:cNvPr>
              <p:cNvPicPr/>
              <p:nvPr/>
            </p:nvPicPr>
            <p:blipFill>
              <a:blip r:embed="rId6"/>
              <a:stretch>
                <a:fillRect/>
              </a:stretch>
            </p:blipFill>
            <p:spPr>
              <a:xfrm>
                <a:off x="4473265" y="4495537"/>
                <a:ext cx="180000" cy="360000"/>
              </a:xfrm>
              <a:prstGeom prst="rect">
                <a:avLst/>
              </a:prstGeom>
            </p:spPr>
          </p:pic>
        </mc:Fallback>
      </mc:AlternateContent>
      <p:sp>
        <p:nvSpPr>
          <p:cNvPr id="15" name="Rectangle 14">
            <a:extLst>
              <a:ext uri="{FF2B5EF4-FFF2-40B4-BE49-F238E27FC236}">
                <a16:creationId xmlns:a16="http://schemas.microsoft.com/office/drawing/2014/main" id="{F55D6C59-C2E6-C61B-0993-5632F55BD49A}"/>
              </a:ext>
            </a:extLst>
          </p:cNvPr>
          <p:cNvSpPr/>
          <p:nvPr/>
        </p:nvSpPr>
        <p:spPr>
          <a:xfrm rot="20694752">
            <a:off x="3558500" y="4428365"/>
            <a:ext cx="3424084" cy="352596"/>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peech Bubble: Rectangle 15">
            <a:extLst>
              <a:ext uri="{FF2B5EF4-FFF2-40B4-BE49-F238E27FC236}">
                <a16:creationId xmlns:a16="http://schemas.microsoft.com/office/drawing/2014/main" id="{CD29B32F-F5EC-0914-67DB-793F45FCCF56}"/>
              </a:ext>
            </a:extLst>
          </p:cNvPr>
          <p:cNvSpPr/>
          <p:nvPr/>
        </p:nvSpPr>
        <p:spPr>
          <a:xfrm>
            <a:off x="5348608" y="3322145"/>
            <a:ext cx="2381488" cy="864718"/>
          </a:xfrm>
          <a:prstGeom prst="wedgeRectCallout">
            <a:avLst>
              <a:gd name="adj1" fmla="val -83470"/>
              <a:gd name="adj2" fmla="val 27694"/>
            </a:avLst>
          </a:prstGeom>
          <a:solidFill>
            <a:schemeClr val="bg1">
              <a:lumMod val="85000"/>
            </a:schemeClr>
          </a:solidFill>
          <a:ln w="38100">
            <a:solidFill>
              <a:srgbClr val="810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lumMod val="85000"/>
                    <a:lumOff val="15000"/>
                  </a:schemeClr>
                </a:solidFill>
              </a:rPr>
              <a:t>Choose the appropriate document  category graduate…</a:t>
            </a:r>
          </a:p>
        </p:txBody>
      </p:sp>
      <p:sp>
        <p:nvSpPr>
          <p:cNvPr id="17" name="Speech Bubble: Rectangle 16">
            <a:extLst>
              <a:ext uri="{FF2B5EF4-FFF2-40B4-BE49-F238E27FC236}">
                <a16:creationId xmlns:a16="http://schemas.microsoft.com/office/drawing/2014/main" id="{5495D8F8-65C4-9AA5-D3D9-9117AB2BA0FC}"/>
              </a:ext>
            </a:extLst>
          </p:cNvPr>
          <p:cNvSpPr/>
          <p:nvPr/>
        </p:nvSpPr>
        <p:spPr>
          <a:xfrm>
            <a:off x="5315937" y="4362970"/>
            <a:ext cx="1938878" cy="553229"/>
          </a:xfrm>
          <a:prstGeom prst="wedgeRectCallout">
            <a:avLst>
              <a:gd name="adj1" fmla="val -134646"/>
              <a:gd name="adj2" fmla="val 42437"/>
            </a:avLst>
          </a:prstGeom>
          <a:solidFill>
            <a:schemeClr val="bg1">
              <a:lumMod val="85000"/>
            </a:schemeClr>
          </a:solidFill>
          <a:ln w="38100">
            <a:solidFill>
              <a:srgbClr val="810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85000"/>
                    <a:lumOff val="15000"/>
                  </a:schemeClr>
                </a:solidFill>
              </a:rPr>
              <a:t>…or undergraduate</a:t>
            </a:r>
          </a:p>
        </p:txBody>
      </p:sp>
      <p:sp>
        <p:nvSpPr>
          <p:cNvPr id="3" name="Rectangle 2">
            <a:extLst>
              <a:ext uri="{FF2B5EF4-FFF2-40B4-BE49-F238E27FC236}">
                <a16:creationId xmlns:a16="http://schemas.microsoft.com/office/drawing/2014/main" id="{47D16C6F-0C93-377D-DE08-63666F65A800}"/>
              </a:ext>
            </a:extLst>
          </p:cNvPr>
          <p:cNvSpPr/>
          <p:nvPr/>
        </p:nvSpPr>
        <p:spPr>
          <a:xfrm>
            <a:off x="5589037" y="2491273"/>
            <a:ext cx="2381488" cy="644137"/>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6265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61733" y="12434"/>
            <a:ext cx="5884334" cy="6623686"/>
          </a:xfrm>
          <a:prstGeom prst="rect">
            <a:avLst/>
          </a:prstGeom>
        </p:spPr>
      </p:pic>
      <p:graphicFrame>
        <p:nvGraphicFramePr>
          <p:cNvPr id="4" name="Table 3">
            <a:extLst>
              <a:ext uri="{FF2B5EF4-FFF2-40B4-BE49-F238E27FC236}">
                <a16:creationId xmlns:a16="http://schemas.microsoft.com/office/drawing/2014/main" id="{0107026E-8850-8EF8-C49E-A805BE0ED497}"/>
              </a:ext>
            </a:extLst>
          </p:cNvPr>
          <p:cNvGraphicFramePr>
            <a:graphicFrameLocks noGrp="1"/>
          </p:cNvGraphicFramePr>
          <p:nvPr/>
        </p:nvGraphicFramePr>
        <p:xfrm>
          <a:off x="2924355" y="189781"/>
          <a:ext cx="5814203" cy="6435306"/>
        </p:xfrm>
        <a:graphic>
          <a:graphicData uri="http://schemas.openxmlformats.org/drawingml/2006/table">
            <a:tbl>
              <a:tblPr/>
              <a:tblGrid>
                <a:gridCol w="5814203">
                  <a:extLst>
                    <a:ext uri="{9D8B030D-6E8A-4147-A177-3AD203B41FA5}">
                      <a16:colId xmlns:a16="http://schemas.microsoft.com/office/drawing/2014/main" val="552837020"/>
                    </a:ext>
                  </a:extLst>
                </a:gridCol>
              </a:tblGrid>
              <a:tr h="6435306">
                <a:tc>
                  <a:txBody>
                    <a:bodyPr/>
                    <a:lstStyle/>
                    <a:p>
                      <a:endParaRPr lang="en-US" dirty="0"/>
                    </a:p>
                  </a:txBody>
                  <a:tcPr>
                    <a:lnL w="38100" cmpd="sng">
                      <a:solidFill>
                        <a:schemeClr val="tx1"/>
                      </a:solidFill>
                      <a:prstDash val="solid"/>
                    </a:lnL>
                    <a:lnR w="38100" cmpd="sng">
                      <a:solidFill>
                        <a:schemeClr val="tx1"/>
                      </a:solidFill>
                      <a:prstDash val="solid"/>
                    </a:lnR>
                    <a:lnT w="38100" cmpd="sng">
                      <a:solidFill>
                        <a:schemeClr val="tx1"/>
                      </a:solidFill>
                      <a:prstDash val="solid"/>
                    </a:lnT>
                    <a:lnB w="38100" cmpd="sng">
                      <a:solidFill>
                        <a:schemeClr val="tx1"/>
                      </a:solidFill>
                      <a:prstDash val="solid"/>
                    </a:lnB>
                  </a:tcPr>
                </a:tc>
                <a:extLst>
                  <a:ext uri="{0D108BD9-81ED-4DB2-BD59-A6C34878D82A}">
                    <a16:rowId xmlns:a16="http://schemas.microsoft.com/office/drawing/2014/main" val="117888108"/>
                  </a:ext>
                </a:extLst>
              </a:tr>
            </a:tbl>
          </a:graphicData>
        </a:graphic>
      </p:graphicFrame>
      <p:sp>
        <p:nvSpPr>
          <p:cNvPr id="7" name="Speech Bubble: Rectangle with Corners Rounded 6">
            <a:extLst>
              <a:ext uri="{FF2B5EF4-FFF2-40B4-BE49-F238E27FC236}">
                <a16:creationId xmlns:a16="http://schemas.microsoft.com/office/drawing/2014/main" id="{69088911-050D-F3C2-7E32-B072627483EA}"/>
              </a:ext>
            </a:extLst>
          </p:cNvPr>
          <p:cNvSpPr/>
          <p:nvPr/>
        </p:nvSpPr>
        <p:spPr>
          <a:xfrm>
            <a:off x="872225" y="966159"/>
            <a:ext cx="1544129" cy="1820174"/>
          </a:xfrm>
          <a:prstGeom prst="wedgeRoundRectCallout">
            <a:avLst>
              <a:gd name="adj1" fmla="val -20833"/>
              <a:gd name="adj2" fmla="val 50069"/>
              <a:gd name="adj3" fmla="val 16667"/>
            </a:avLst>
          </a:prstGeom>
          <a:solidFill>
            <a:schemeClr val="bg1"/>
          </a:solidFill>
          <a:ln w="38100">
            <a:solidFill>
              <a:srgbClr val="810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lumMod val="85000"/>
                    <a:lumOff val="15000"/>
                  </a:schemeClr>
                </a:solidFill>
              </a:rPr>
              <a:t>Enter your title in the format shown. Not all caps.</a:t>
            </a:r>
          </a:p>
        </p:txBody>
      </p:sp>
      <p:sp>
        <p:nvSpPr>
          <p:cNvPr id="9" name="Speech Bubble: Rectangle with Corners Rounded 8">
            <a:extLst>
              <a:ext uri="{FF2B5EF4-FFF2-40B4-BE49-F238E27FC236}">
                <a16:creationId xmlns:a16="http://schemas.microsoft.com/office/drawing/2014/main" id="{0A0BCE6F-8213-664D-A5A7-413E57985D38}"/>
              </a:ext>
            </a:extLst>
          </p:cNvPr>
          <p:cNvSpPr/>
          <p:nvPr/>
        </p:nvSpPr>
        <p:spPr>
          <a:xfrm>
            <a:off x="690113" y="3312542"/>
            <a:ext cx="2044461" cy="2579299"/>
          </a:xfrm>
          <a:prstGeom prst="wedgeRoundRectCallout">
            <a:avLst>
              <a:gd name="adj1" fmla="val -21392"/>
              <a:gd name="adj2" fmla="val 50440"/>
              <a:gd name="adj3" fmla="val 16667"/>
            </a:avLst>
          </a:prstGeom>
          <a:solidFill>
            <a:schemeClr val="bg1"/>
          </a:solidFill>
          <a:ln w="38100">
            <a:solidFill>
              <a:srgbClr val="810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lumMod val="85000"/>
                    <a:lumOff val="15000"/>
                  </a:schemeClr>
                </a:solidFill>
              </a:rPr>
              <a:t>An embargo (delaying the posting of your document) can be added if you are considering publishing your document to a journal. The options are 6 mos.-1 year</a:t>
            </a:r>
          </a:p>
        </p:txBody>
      </p:sp>
    </p:spTree>
    <p:extLst>
      <p:ext uri="{BB962C8B-B14F-4D97-AF65-F5344CB8AC3E}">
        <p14:creationId xmlns:p14="http://schemas.microsoft.com/office/powerpoint/2010/main" val="30596646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75000"/>
          </a:schemeClr>
        </a:solidFill>
        <a:ln w="38100">
          <a:solidFill>
            <a:schemeClr val="accent5"/>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1571</TotalTime>
  <Words>506</Words>
  <Application>Microsoft Office PowerPoint</Application>
  <PresentationFormat>Widescreen</PresentationFormat>
  <Paragraphs>52</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Bellarmine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Bellarmine University</dc:creator>
  <cp:lastModifiedBy>Kevin W. Peers</cp:lastModifiedBy>
  <cp:revision>24</cp:revision>
  <dcterms:created xsi:type="dcterms:W3CDTF">2018-04-20T13:25:40Z</dcterms:created>
  <dcterms:modified xsi:type="dcterms:W3CDTF">2023-05-10T15:30:53Z</dcterms:modified>
</cp:coreProperties>
</file>