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0" r:id="rId6"/>
    <p:sldId id="277" r:id="rId7"/>
    <p:sldId id="269" r:id="rId8"/>
    <p:sldId id="279" r:id="rId9"/>
    <p:sldId id="280" r:id="rId10"/>
    <p:sldId id="402" r:id="rId11"/>
    <p:sldId id="282" r:id="rId12"/>
    <p:sldId id="267" r:id="rId13"/>
    <p:sldId id="281" r:id="rId14"/>
    <p:sldId id="289" r:id="rId15"/>
    <p:sldId id="290" r:id="rId16"/>
    <p:sldId id="291" r:id="rId17"/>
    <p:sldId id="292" r:id="rId18"/>
    <p:sldId id="293" r:id="rId19"/>
    <p:sldId id="294" r:id="rId20"/>
    <p:sldId id="275" r:id="rId21"/>
    <p:sldId id="276" r:id="rId22"/>
    <p:sldId id="403" r:id="rId23"/>
    <p:sldId id="404" r:id="rId24"/>
    <p:sldId id="405" r:id="rId25"/>
    <p:sldId id="406" r:id="rId26"/>
    <p:sldId id="407" r:id="rId27"/>
    <p:sldId id="301" r:id="rId28"/>
    <p:sldId id="302" r:id="rId29"/>
    <p:sldId id="303" r:id="rId30"/>
    <p:sldId id="271" r:id="rId31"/>
    <p:sldId id="304" r:id="rId32"/>
    <p:sldId id="283" r:id="rId33"/>
    <p:sldId id="285" r:id="rId34"/>
    <p:sldId id="401" r:id="rId35"/>
    <p:sldId id="2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CE3"/>
    <a:srgbClr val="3874C1"/>
    <a:srgbClr val="3F9CC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822" autoAdjust="0"/>
  </p:normalViewPr>
  <p:slideViewPr>
    <p:cSldViewPr snapToGrid="0" showGuides="1">
      <p:cViewPr varScale="1">
        <p:scale>
          <a:sx n="96" d="100"/>
          <a:sy n="96" d="100"/>
        </p:scale>
        <p:origin x="1092" y="84"/>
      </p:cViewPr>
      <p:guideLst>
        <p:guide orient="horz" pos="2184"/>
        <p:guide pos="3840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2FD0E-2B64-4DA6-B870-FDDF6C72AC42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2D307872-0321-45DE-BA7C-75C2FE722FBE}">
      <dgm:prSet phldrT="[Text]"/>
      <dgm:spPr/>
      <dgm:t>
        <a:bodyPr/>
        <a:lstStyle/>
        <a:p>
          <a:r>
            <a:rPr lang="en-US" dirty="0"/>
            <a:t>Year One</a:t>
          </a:r>
        </a:p>
      </dgm:t>
    </dgm:pt>
    <dgm:pt modelId="{CFAB2A46-23B8-4F40-B5BF-9EB5E73F61AA}" type="parTrans" cxnId="{A9969CD9-9827-4720-95A3-1594CFD7568F}">
      <dgm:prSet/>
      <dgm:spPr/>
      <dgm:t>
        <a:bodyPr/>
        <a:lstStyle/>
        <a:p>
          <a:endParaRPr lang="en-US"/>
        </a:p>
      </dgm:t>
    </dgm:pt>
    <dgm:pt modelId="{A455DD2D-761B-40AF-9C31-D78714003F8D}" type="sibTrans" cxnId="{A9969CD9-9827-4720-95A3-1594CFD7568F}">
      <dgm:prSet/>
      <dgm:spPr/>
      <dgm:t>
        <a:bodyPr/>
        <a:lstStyle/>
        <a:p>
          <a:endParaRPr lang="en-US"/>
        </a:p>
      </dgm:t>
    </dgm:pt>
    <dgm:pt modelId="{0C78E37F-7F7B-478E-8C0E-B61EF2FAF6F5}">
      <dgm:prSet phldrT="[Text]"/>
      <dgm:spPr/>
      <dgm:t>
        <a:bodyPr/>
        <a:lstStyle/>
        <a:p>
          <a:r>
            <a:rPr lang="en-US" dirty="0"/>
            <a:t>Year Two</a:t>
          </a:r>
        </a:p>
      </dgm:t>
    </dgm:pt>
    <dgm:pt modelId="{E4955A57-E7F2-4F1D-A981-B53D2ECB5E35}" type="parTrans" cxnId="{E5A80F92-92DF-45A4-A627-01F3F5327696}">
      <dgm:prSet/>
      <dgm:spPr/>
      <dgm:t>
        <a:bodyPr/>
        <a:lstStyle/>
        <a:p>
          <a:endParaRPr lang="en-US"/>
        </a:p>
      </dgm:t>
    </dgm:pt>
    <dgm:pt modelId="{AE3F79A1-8E7E-47EC-BA1D-640B5B6336D5}" type="sibTrans" cxnId="{E5A80F92-92DF-45A4-A627-01F3F5327696}">
      <dgm:prSet/>
      <dgm:spPr/>
      <dgm:t>
        <a:bodyPr/>
        <a:lstStyle/>
        <a:p>
          <a:endParaRPr lang="en-US"/>
        </a:p>
      </dgm:t>
    </dgm:pt>
    <dgm:pt modelId="{CDD99308-351C-49C2-8EB5-B2377F805BEB}">
      <dgm:prSet phldrT="[Text]"/>
      <dgm:spPr/>
      <dgm:t>
        <a:bodyPr/>
        <a:lstStyle/>
        <a:p>
          <a:r>
            <a:rPr lang="en-US" dirty="0"/>
            <a:t>Year Three</a:t>
          </a:r>
        </a:p>
      </dgm:t>
    </dgm:pt>
    <dgm:pt modelId="{9E6BF866-04CB-4380-9713-A424BE8C4421}" type="parTrans" cxnId="{0BBC3EAC-F23A-4D5C-AF32-61A4E7712D37}">
      <dgm:prSet/>
      <dgm:spPr/>
      <dgm:t>
        <a:bodyPr/>
        <a:lstStyle/>
        <a:p>
          <a:endParaRPr lang="en-US"/>
        </a:p>
      </dgm:t>
    </dgm:pt>
    <dgm:pt modelId="{9CA46B29-F79F-4699-82B9-336244E90C9E}" type="sibTrans" cxnId="{0BBC3EAC-F23A-4D5C-AF32-61A4E7712D37}">
      <dgm:prSet/>
      <dgm:spPr/>
      <dgm:t>
        <a:bodyPr/>
        <a:lstStyle/>
        <a:p>
          <a:endParaRPr lang="en-US"/>
        </a:p>
      </dgm:t>
    </dgm:pt>
    <dgm:pt modelId="{5ED9581D-CE66-4F59-B686-972D1B6FBD65}">
      <dgm:prSet phldrT="[Text]"/>
      <dgm:spPr/>
      <dgm:t>
        <a:bodyPr/>
        <a:lstStyle/>
        <a:p>
          <a:r>
            <a:rPr lang="en-US" dirty="0"/>
            <a:t>Year Four</a:t>
          </a:r>
        </a:p>
      </dgm:t>
    </dgm:pt>
    <dgm:pt modelId="{EC4C71DC-DC20-4F0C-BEC0-38760411D3CD}" type="parTrans" cxnId="{5D194F27-D86B-4422-BACC-CC7A1F296F5E}">
      <dgm:prSet/>
      <dgm:spPr/>
      <dgm:t>
        <a:bodyPr/>
        <a:lstStyle/>
        <a:p>
          <a:endParaRPr lang="en-US"/>
        </a:p>
      </dgm:t>
    </dgm:pt>
    <dgm:pt modelId="{7844691F-E53A-47CB-B8F9-772CD43EEC12}" type="sibTrans" cxnId="{5D194F27-D86B-4422-BACC-CC7A1F296F5E}">
      <dgm:prSet/>
      <dgm:spPr/>
      <dgm:t>
        <a:bodyPr/>
        <a:lstStyle/>
        <a:p>
          <a:endParaRPr lang="en-US"/>
        </a:p>
      </dgm:t>
    </dgm:pt>
    <dgm:pt modelId="{F1008674-C42E-46B4-BEDE-169D377C84F9}">
      <dgm:prSet phldrT="[Text]"/>
      <dgm:spPr/>
      <dgm:t>
        <a:bodyPr/>
        <a:lstStyle/>
        <a:p>
          <a:r>
            <a:rPr lang="en-US" dirty="0"/>
            <a:t>Year Five</a:t>
          </a:r>
        </a:p>
      </dgm:t>
    </dgm:pt>
    <dgm:pt modelId="{752672DA-F141-4069-8B7F-25E51860B2D3}" type="parTrans" cxnId="{5F36B77C-7203-4F3E-8005-F7FA33F52F6A}">
      <dgm:prSet/>
      <dgm:spPr/>
      <dgm:t>
        <a:bodyPr/>
        <a:lstStyle/>
        <a:p>
          <a:endParaRPr lang="en-US"/>
        </a:p>
      </dgm:t>
    </dgm:pt>
    <dgm:pt modelId="{FD0CDC5E-36A4-4FA0-BC00-6FC1DA37F97D}" type="sibTrans" cxnId="{5F36B77C-7203-4F3E-8005-F7FA33F52F6A}">
      <dgm:prSet/>
      <dgm:spPr/>
      <dgm:t>
        <a:bodyPr/>
        <a:lstStyle/>
        <a:p>
          <a:endParaRPr lang="en-US"/>
        </a:p>
      </dgm:t>
    </dgm:pt>
    <dgm:pt modelId="{1337B6F2-1310-4CE2-96C9-FB5918E32E42}" type="pres">
      <dgm:prSet presAssocID="{CAE2FD0E-2B64-4DA6-B870-FDDF6C72AC42}" presName="Name0" presStyleCnt="0">
        <dgm:presLayoutVars>
          <dgm:dir/>
          <dgm:resizeHandles val="exact"/>
        </dgm:presLayoutVars>
      </dgm:prSet>
      <dgm:spPr/>
    </dgm:pt>
    <dgm:pt modelId="{2A3A3BCA-5B89-4823-A5C2-6F613239B467}" type="pres">
      <dgm:prSet presAssocID="{2D307872-0321-45DE-BA7C-75C2FE722FBE}" presName="parTxOnly" presStyleLbl="node1" presStyleIdx="0" presStyleCnt="5" custScaleX="72745">
        <dgm:presLayoutVars>
          <dgm:bulletEnabled val="1"/>
        </dgm:presLayoutVars>
      </dgm:prSet>
      <dgm:spPr/>
    </dgm:pt>
    <dgm:pt modelId="{C437F8DA-B274-4440-845A-5CB1CB8FA65F}" type="pres">
      <dgm:prSet presAssocID="{A455DD2D-761B-40AF-9C31-D78714003F8D}" presName="parSpace" presStyleCnt="0"/>
      <dgm:spPr/>
    </dgm:pt>
    <dgm:pt modelId="{F807F863-DC49-4F32-95CC-9ABCE0B127C9}" type="pres">
      <dgm:prSet presAssocID="{0C78E37F-7F7B-478E-8C0E-B61EF2FAF6F5}" presName="parTxOnly" presStyleLbl="node1" presStyleIdx="1" presStyleCnt="5">
        <dgm:presLayoutVars>
          <dgm:bulletEnabled val="1"/>
        </dgm:presLayoutVars>
      </dgm:prSet>
      <dgm:spPr/>
    </dgm:pt>
    <dgm:pt modelId="{0B64FA64-17E9-4BEF-8E5B-04C0A4E9970A}" type="pres">
      <dgm:prSet presAssocID="{AE3F79A1-8E7E-47EC-BA1D-640B5B6336D5}" presName="parSpace" presStyleCnt="0"/>
      <dgm:spPr/>
    </dgm:pt>
    <dgm:pt modelId="{70389A92-9E74-4F0F-AC2C-294FC7855ED7}" type="pres">
      <dgm:prSet presAssocID="{CDD99308-351C-49C2-8EB5-B2377F805BEB}" presName="parTxOnly" presStyleLbl="node1" presStyleIdx="2" presStyleCnt="5">
        <dgm:presLayoutVars>
          <dgm:bulletEnabled val="1"/>
        </dgm:presLayoutVars>
      </dgm:prSet>
      <dgm:spPr/>
    </dgm:pt>
    <dgm:pt modelId="{83209CA4-B71E-4E53-A5CD-BC8081BF8ABD}" type="pres">
      <dgm:prSet presAssocID="{9CA46B29-F79F-4699-82B9-336244E90C9E}" presName="parSpace" presStyleCnt="0"/>
      <dgm:spPr/>
    </dgm:pt>
    <dgm:pt modelId="{F7678253-46B2-4B65-87DA-EB5C05D59277}" type="pres">
      <dgm:prSet presAssocID="{5ED9581D-CE66-4F59-B686-972D1B6FBD65}" presName="parTxOnly" presStyleLbl="node1" presStyleIdx="3" presStyleCnt="5">
        <dgm:presLayoutVars>
          <dgm:bulletEnabled val="1"/>
        </dgm:presLayoutVars>
      </dgm:prSet>
      <dgm:spPr/>
    </dgm:pt>
    <dgm:pt modelId="{B9F6F43C-CF87-41BC-8C11-D91B7BA70CF2}" type="pres">
      <dgm:prSet presAssocID="{7844691F-E53A-47CB-B8F9-772CD43EEC12}" presName="parSpace" presStyleCnt="0"/>
      <dgm:spPr/>
    </dgm:pt>
    <dgm:pt modelId="{F1514722-CBB2-4E0B-8301-C40F5B4B296B}" type="pres">
      <dgm:prSet presAssocID="{F1008674-C42E-46B4-BEDE-169D377C84F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5D194F27-D86B-4422-BACC-CC7A1F296F5E}" srcId="{CAE2FD0E-2B64-4DA6-B870-FDDF6C72AC42}" destId="{5ED9581D-CE66-4F59-B686-972D1B6FBD65}" srcOrd="3" destOrd="0" parTransId="{EC4C71DC-DC20-4F0C-BEC0-38760411D3CD}" sibTransId="{7844691F-E53A-47CB-B8F9-772CD43EEC12}"/>
    <dgm:cxn modelId="{671AC92B-AD50-4A32-A3EC-E12D5C26EC9C}" type="presOf" srcId="{F1008674-C42E-46B4-BEDE-169D377C84F9}" destId="{F1514722-CBB2-4E0B-8301-C40F5B4B296B}" srcOrd="0" destOrd="0" presId="urn:microsoft.com/office/officeart/2005/8/layout/hChevron3"/>
    <dgm:cxn modelId="{B4D0D03F-9E6D-4A28-B69B-2B87EC2C3133}" type="presOf" srcId="{CDD99308-351C-49C2-8EB5-B2377F805BEB}" destId="{70389A92-9E74-4F0F-AC2C-294FC7855ED7}" srcOrd="0" destOrd="0" presId="urn:microsoft.com/office/officeart/2005/8/layout/hChevron3"/>
    <dgm:cxn modelId="{4F218D75-999D-40A4-8071-94A28034C8C8}" type="presOf" srcId="{2D307872-0321-45DE-BA7C-75C2FE722FBE}" destId="{2A3A3BCA-5B89-4823-A5C2-6F613239B467}" srcOrd="0" destOrd="0" presId="urn:microsoft.com/office/officeart/2005/8/layout/hChevron3"/>
    <dgm:cxn modelId="{E734067C-765A-4650-8A85-3DEA29E51614}" type="presOf" srcId="{5ED9581D-CE66-4F59-B686-972D1B6FBD65}" destId="{F7678253-46B2-4B65-87DA-EB5C05D59277}" srcOrd="0" destOrd="0" presId="urn:microsoft.com/office/officeart/2005/8/layout/hChevron3"/>
    <dgm:cxn modelId="{5F36B77C-7203-4F3E-8005-F7FA33F52F6A}" srcId="{CAE2FD0E-2B64-4DA6-B870-FDDF6C72AC42}" destId="{F1008674-C42E-46B4-BEDE-169D377C84F9}" srcOrd="4" destOrd="0" parTransId="{752672DA-F141-4069-8B7F-25E51860B2D3}" sibTransId="{FD0CDC5E-36A4-4FA0-BC00-6FC1DA37F97D}"/>
    <dgm:cxn modelId="{E5A80F92-92DF-45A4-A627-01F3F5327696}" srcId="{CAE2FD0E-2B64-4DA6-B870-FDDF6C72AC42}" destId="{0C78E37F-7F7B-478E-8C0E-B61EF2FAF6F5}" srcOrd="1" destOrd="0" parTransId="{E4955A57-E7F2-4F1D-A981-B53D2ECB5E35}" sibTransId="{AE3F79A1-8E7E-47EC-BA1D-640B5B6336D5}"/>
    <dgm:cxn modelId="{0BBC3EAC-F23A-4D5C-AF32-61A4E7712D37}" srcId="{CAE2FD0E-2B64-4DA6-B870-FDDF6C72AC42}" destId="{CDD99308-351C-49C2-8EB5-B2377F805BEB}" srcOrd="2" destOrd="0" parTransId="{9E6BF866-04CB-4380-9713-A424BE8C4421}" sibTransId="{9CA46B29-F79F-4699-82B9-336244E90C9E}"/>
    <dgm:cxn modelId="{B5A29DC1-B02C-4603-9413-AE428A6674E3}" type="presOf" srcId="{CAE2FD0E-2B64-4DA6-B870-FDDF6C72AC42}" destId="{1337B6F2-1310-4CE2-96C9-FB5918E32E42}" srcOrd="0" destOrd="0" presId="urn:microsoft.com/office/officeart/2005/8/layout/hChevron3"/>
    <dgm:cxn modelId="{A9969CD9-9827-4720-95A3-1594CFD7568F}" srcId="{CAE2FD0E-2B64-4DA6-B870-FDDF6C72AC42}" destId="{2D307872-0321-45DE-BA7C-75C2FE722FBE}" srcOrd="0" destOrd="0" parTransId="{CFAB2A46-23B8-4F40-B5BF-9EB5E73F61AA}" sibTransId="{A455DD2D-761B-40AF-9C31-D78714003F8D}"/>
    <dgm:cxn modelId="{5E446CDD-3478-4EEA-8FC8-55B96CCA34FB}" type="presOf" srcId="{0C78E37F-7F7B-478E-8C0E-B61EF2FAF6F5}" destId="{F807F863-DC49-4F32-95CC-9ABCE0B127C9}" srcOrd="0" destOrd="0" presId="urn:microsoft.com/office/officeart/2005/8/layout/hChevron3"/>
    <dgm:cxn modelId="{FED73D70-E4E0-480A-9305-1B9054B6F020}" type="presParOf" srcId="{1337B6F2-1310-4CE2-96C9-FB5918E32E42}" destId="{2A3A3BCA-5B89-4823-A5C2-6F613239B467}" srcOrd="0" destOrd="0" presId="urn:microsoft.com/office/officeart/2005/8/layout/hChevron3"/>
    <dgm:cxn modelId="{44654676-22B9-42BB-B81F-B8CD7F73FDE4}" type="presParOf" srcId="{1337B6F2-1310-4CE2-96C9-FB5918E32E42}" destId="{C437F8DA-B274-4440-845A-5CB1CB8FA65F}" srcOrd="1" destOrd="0" presId="urn:microsoft.com/office/officeart/2005/8/layout/hChevron3"/>
    <dgm:cxn modelId="{5BAE8094-846A-4FA6-98C5-B8B744EA33A5}" type="presParOf" srcId="{1337B6F2-1310-4CE2-96C9-FB5918E32E42}" destId="{F807F863-DC49-4F32-95CC-9ABCE0B127C9}" srcOrd="2" destOrd="0" presId="urn:microsoft.com/office/officeart/2005/8/layout/hChevron3"/>
    <dgm:cxn modelId="{B4A56D16-3D79-4A31-B5BB-B6830B67DC22}" type="presParOf" srcId="{1337B6F2-1310-4CE2-96C9-FB5918E32E42}" destId="{0B64FA64-17E9-4BEF-8E5B-04C0A4E9970A}" srcOrd="3" destOrd="0" presId="urn:microsoft.com/office/officeart/2005/8/layout/hChevron3"/>
    <dgm:cxn modelId="{DB0742B2-0DF3-4B71-A033-6BE79D11C54C}" type="presParOf" srcId="{1337B6F2-1310-4CE2-96C9-FB5918E32E42}" destId="{70389A92-9E74-4F0F-AC2C-294FC7855ED7}" srcOrd="4" destOrd="0" presId="urn:microsoft.com/office/officeart/2005/8/layout/hChevron3"/>
    <dgm:cxn modelId="{B2FCFE7C-8544-4DCD-A059-DFCB8149115E}" type="presParOf" srcId="{1337B6F2-1310-4CE2-96C9-FB5918E32E42}" destId="{83209CA4-B71E-4E53-A5CD-BC8081BF8ABD}" srcOrd="5" destOrd="0" presId="urn:microsoft.com/office/officeart/2005/8/layout/hChevron3"/>
    <dgm:cxn modelId="{35A6F8D4-0E91-4695-8182-FDD6C0EA02A9}" type="presParOf" srcId="{1337B6F2-1310-4CE2-96C9-FB5918E32E42}" destId="{F7678253-46B2-4B65-87DA-EB5C05D59277}" srcOrd="6" destOrd="0" presId="urn:microsoft.com/office/officeart/2005/8/layout/hChevron3"/>
    <dgm:cxn modelId="{C69A65BD-6DFB-4C08-87EB-ABA72E626635}" type="presParOf" srcId="{1337B6F2-1310-4CE2-96C9-FB5918E32E42}" destId="{B9F6F43C-CF87-41BC-8C11-D91B7BA70CF2}" srcOrd="7" destOrd="0" presId="urn:microsoft.com/office/officeart/2005/8/layout/hChevron3"/>
    <dgm:cxn modelId="{F716B017-A184-4695-BFE4-7499E0CA8002}" type="presParOf" srcId="{1337B6F2-1310-4CE2-96C9-FB5918E32E42}" destId="{F1514722-CBB2-4E0B-8301-C40F5B4B296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A3BCA-5B89-4823-A5C2-6F613239B467}">
      <dsp:nvSpPr>
        <dsp:cNvPr id="0" name=""/>
        <dsp:cNvSpPr/>
      </dsp:nvSpPr>
      <dsp:spPr>
        <a:xfrm>
          <a:off x="4617" y="237693"/>
          <a:ext cx="1946009" cy="107004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Year One</a:t>
          </a:r>
        </a:p>
      </dsp:txBody>
      <dsp:txXfrm>
        <a:off x="4617" y="237693"/>
        <a:ext cx="1678498" cy="1070044"/>
      </dsp:txXfrm>
    </dsp:sp>
    <dsp:sp modelId="{F807F863-DC49-4F32-95CC-9ABCE0B127C9}">
      <dsp:nvSpPr>
        <dsp:cNvPr id="0" name=""/>
        <dsp:cNvSpPr/>
      </dsp:nvSpPr>
      <dsp:spPr>
        <a:xfrm>
          <a:off x="1415604" y="237693"/>
          <a:ext cx="2675111" cy="1070044"/>
        </a:xfrm>
        <a:prstGeom prst="chevron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Year Two</a:t>
          </a:r>
        </a:p>
      </dsp:txBody>
      <dsp:txXfrm>
        <a:off x="1950626" y="237693"/>
        <a:ext cx="1605067" cy="1070044"/>
      </dsp:txXfrm>
    </dsp:sp>
    <dsp:sp modelId="{70389A92-9E74-4F0F-AC2C-294FC7855ED7}">
      <dsp:nvSpPr>
        <dsp:cNvPr id="0" name=""/>
        <dsp:cNvSpPr/>
      </dsp:nvSpPr>
      <dsp:spPr>
        <a:xfrm>
          <a:off x="3555693" y="237693"/>
          <a:ext cx="2675111" cy="1070044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Year Three</a:t>
          </a:r>
        </a:p>
      </dsp:txBody>
      <dsp:txXfrm>
        <a:off x="4090715" y="237693"/>
        <a:ext cx="1605067" cy="1070044"/>
      </dsp:txXfrm>
    </dsp:sp>
    <dsp:sp modelId="{F7678253-46B2-4B65-87DA-EB5C05D59277}">
      <dsp:nvSpPr>
        <dsp:cNvPr id="0" name=""/>
        <dsp:cNvSpPr/>
      </dsp:nvSpPr>
      <dsp:spPr>
        <a:xfrm>
          <a:off x="5695782" y="237693"/>
          <a:ext cx="2675111" cy="1070044"/>
        </a:xfrm>
        <a:prstGeom prst="chevron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Year Four</a:t>
          </a:r>
        </a:p>
      </dsp:txBody>
      <dsp:txXfrm>
        <a:off x="6230804" y="237693"/>
        <a:ext cx="1605067" cy="1070044"/>
      </dsp:txXfrm>
    </dsp:sp>
    <dsp:sp modelId="{F1514722-CBB2-4E0B-8301-C40F5B4B296B}">
      <dsp:nvSpPr>
        <dsp:cNvPr id="0" name=""/>
        <dsp:cNvSpPr/>
      </dsp:nvSpPr>
      <dsp:spPr>
        <a:xfrm>
          <a:off x="7835871" y="237693"/>
          <a:ext cx="2675111" cy="1070044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Year Five</a:t>
          </a:r>
        </a:p>
      </dsp:txBody>
      <dsp:txXfrm>
        <a:off x="8370893" y="237693"/>
        <a:ext cx="1605067" cy="107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90AA0B-AD0F-45A5-9105-025CA0EEC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2E9ED-7D4B-40FE-9644-85A501F1CB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43A5-9E29-4BCF-8B08-899A6010057F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F7FFF-0365-4667-8692-3CE80E883C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C0E10-DF52-4BE2-A2B0-1D611B386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AFD29-651A-4E65-8B90-DF4594FE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152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6468-C36F-4401-A56A-2115CDEB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4236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Is the idea something no one else has tried? </a:t>
            </a:r>
          </a:p>
          <a:p>
            <a:pPr lvl="2"/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Have you done a literature search? </a:t>
            </a:r>
          </a:p>
          <a:p>
            <a:pPr lvl="2"/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Does it seem out of the ordinary?</a:t>
            </a:r>
          </a:p>
          <a:p>
            <a:pPr lvl="2"/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Does your idea fill a gap?</a:t>
            </a:r>
          </a:p>
          <a:p>
            <a:pPr lvl="2"/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Are you proposing a new technique in your teaching, or building on a proven practice using a new twist? </a:t>
            </a:r>
            <a:endParaRPr lang="en-US" altLang="en-US" dirty="0"/>
          </a:p>
          <a:p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Keep a journal of your ideas and scholarly interests.</a:t>
            </a:r>
          </a:p>
          <a:p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What questions do you have within your area of expertise?</a:t>
            </a:r>
          </a:p>
          <a:p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What excites you about your chosen field?  </a:t>
            </a:r>
          </a:p>
          <a:p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What articles that you’ve read lately intrigue you? 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8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Is it well written? </a:t>
            </a:r>
            <a:r>
              <a:rPr lang="en-US" altLang="en-US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“Think like a wise man, but communicate in the language of the people.”</a:t>
            </a:r>
            <a:r>
              <a:rPr lang="en-US" altLang="en-US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en-US" sz="12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06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Want a diverse group of project that creates new knowledge and breakthroughs in understanding across all STEM disciplines. </a:t>
            </a:r>
          </a:p>
          <a:p>
            <a:r>
              <a:rPr lang="en-US" altLang="en-US" dirty="0"/>
              <a:t>Make every effort to conduct a fair, competitive, transparent merit review process for selection of project. </a:t>
            </a:r>
          </a:p>
          <a:p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Your peers in the field: scientists, engineers, educators and field experts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Approximately 50,000 scientists and engineers each year to assist the NSF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3-6 reviews, outside NSF, serve as ad hoc reviewers and panelists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Reviewers chosen for diverse and specialized knowledge of science or engineering fields and subfields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7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F3C228D3-8E7D-4B13-824C-924E5C1A17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251BEC0E-AE02-4E16-BF9F-B55D56AEE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610A807B-CF77-4B6C-B2BC-E248CC14A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E6FE25-37DA-41EC-A57D-9BAF63D8BE3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95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8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5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many people have a five year plan? How many people have a clear vision for their research? </a:t>
            </a:r>
          </a:p>
          <a:p>
            <a:r>
              <a:rPr lang="en-US" altLang="en-US" dirty="0"/>
              <a:t>If so, do you want to share your experiences? Power of a good idea will propel you. 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think a little more linearly using backwards design to help you narrow down your focus area/areas. </a:t>
            </a:r>
          </a:p>
          <a:p>
            <a:endParaRPr lang="en-US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Good example Is like travel planning</a:t>
            </a:r>
          </a:p>
          <a:p>
            <a:pPr lvl="1"/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Build a wise itinerary using a map.</a:t>
            </a:r>
          </a:p>
          <a:p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So it is with program or curriculum design. Program goals should be determined first, before activities planned.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86468-C36F-4401-A56A-2115CDEBA6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2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7899-608E-4767-B51D-C7DB1EAE8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9195"/>
            <a:ext cx="12192000" cy="1542929"/>
          </a:xfrm>
          <a:solidFill>
            <a:schemeClr val="accent1">
              <a:lumMod val="75000"/>
            </a:schemeClr>
          </a:solidFill>
        </p:spPr>
        <p:txBody>
          <a:bodyPr lIns="1005840" anchor="b">
            <a:norm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 sz="4200" spc="8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60EF8-9AD0-4618-8471-A35B3C931C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038501"/>
            <a:ext cx="12192000" cy="2426638"/>
          </a:xfrm>
          <a:solidFill>
            <a:schemeClr val="accent1">
              <a:lumMod val="75000"/>
            </a:schemeClr>
          </a:solidFill>
        </p:spPr>
        <p:txBody>
          <a:bodyPr lIns="1005840">
            <a:no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None/>
              <a:defRPr sz="2400" spc="8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C7F8-7CFB-4B66-BB4D-E90BD813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7BC-B00A-4E34-B610-53F0B1665733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D349C-1C92-4E1E-B946-B0437C47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AA63-2804-4026-8B0A-F3B2CAD7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843B-9E59-4C94-B8FC-7D551C99E6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6680D7-AD03-41CC-B83C-55938726A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4" y="242888"/>
            <a:ext cx="3662160" cy="914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4E67432-1C88-4252-AF21-CA807E0D6650}"/>
              </a:ext>
            </a:extLst>
          </p:cNvPr>
          <p:cNvSpPr txBox="1">
            <a:spLocks/>
          </p:cNvSpPr>
          <p:nvPr userDrawn="1"/>
        </p:nvSpPr>
        <p:spPr>
          <a:xfrm>
            <a:off x="7388926" y="3930784"/>
            <a:ext cx="4803074" cy="1318393"/>
          </a:xfrm>
          <a:prstGeom prst="rect">
            <a:avLst/>
          </a:prstGeom>
          <a:noFill/>
        </p:spPr>
        <p:txBody>
          <a:bodyPr vert="horz" lIns="10058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8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+mj-lt"/>
                <a:cs typeface="Arial" panose="020B0604020202020204" pitchFamily="34" charset="0"/>
              </a:rPr>
              <a:t>Presenter Name</a:t>
            </a:r>
            <a:r>
              <a:rPr lang="en-US" sz="1500" dirty="0">
                <a:latin typeface="+mj-lt"/>
                <a:cs typeface="Arial" panose="020B0604020202020204" pitchFamily="34" charset="0"/>
              </a:rPr>
              <a:t>, 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+mj-lt"/>
                <a:cs typeface="Arial" panose="020B0604020202020204" pitchFamily="34" charset="0"/>
              </a:rPr>
              <a:t>Presenter Name</a:t>
            </a:r>
            <a:r>
              <a:rPr lang="en-US" sz="1500" dirty="0">
                <a:latin typeface="+mj-lt"/>
                <a:cs typeface="Arial" panose="020B0604020202020204" pitchFamily="34" charset="0"/>
              </a:rPr>
              <a:t>, Title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dirty="0">
                <a:latin typeface="+mj-lt"/>
                <a:cs typeface="Arial" panose="020B0604020202020204" pitchFamily="34" charset="0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+mj-lt"/>
                <a:cs typeface="Arial" panose="020B0604020202020204" pitchFamily="34" charset="0"/>
              </a:rPr>
              <a:t>www.jm-aq.com/research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C3C2AD7-B6F6-4CD4-99D3-55E27945F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0988" y="242888"/>
            <a:ext cx="2370138" cy="914400"/>
          </a:xfr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AFDD2-85B4-4D64-87DB-75705570E424}"/>
              </a:ext>
            </a:extLst>
          </p:cNvPr>
          <p:cNvCxnSpPr/>
          <p:nvPr userDrawn="1"/>
        </p:nvCxnSpPr>
        <p:spPr>
          <a:xfrm>
            <a:off x="838200" y="2371068"/>
            <a:ext cx="0" cy="12734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32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DDCD-4882-4715-B7E6-5A515409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223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AF3A0-25AC-449B-B79B-B0132937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C9AA93-FA55-4CC2-9985-15966809C79F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B82E1-7746-4B66-A08F-5B666666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C9BDF-EEA1-4929-9E04-809BED64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CF6E9-9CCB-4665-8B5E-DBE08D04D938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53BC6FE-6C5D-4327-BECE-B30E20A10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51271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7CA19-3BBB-4566-9A80-A61D96DF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B321CAC-45DB-4077-9B29-2B9785D514CD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82DB9-9564-495A-B56C-C6C55099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4941F-916D-471E-BF06-2663EC9F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2FA0C-4DEA-49D1-84F2-EB20B8B6403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FF3D08D-6E17-42D4-8D92-96C06AE2E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65933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E9C5-337B-437D-8FB7-FC3717AB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20DE3-EA6F-477F-AA3D-3D073172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175AD-2039-464E-B93A-B229F5879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CA6AD-55E0-470A-897D-784581F2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DB5868-862A-44AD-B4A1-77B96281BFF8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D6C88-3100-4D69-93F1-EE058BB1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CE7FB-DB5D-4BA9-8343-6BEAD0E6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5B85C-4DEF-47DF-A6AF-22EA903CBDA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A0FD72-F281-402B-843E-51879C742D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304459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F7BB-479A-4129-88F6-B9774625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7F1D6-E671-4668-B2B3-77ADE577F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88BFC-034A-4ADD-B4E6-EDF5B2464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59A9D-EE3B-4F79-9476-D172B310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54925E4-7D9F-4AA0-AE03-B1827894E79B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CAB64-4276-47C5-9256-6AD81BDC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A12C4-B301-4D4A-915A-190491A9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FB886-A740-4D8F-A483-5C6F5F7B66CE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3021F7A-3BCE-4711-8F93-368088745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417653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7AB9-02E8-4819-96D0-91178F26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ADE65-35F7-4F60-9E60-AF7F2CAE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04549-5779-4407-A266-B2FEDABB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CD89CD4-21C0-4A7C-9E85-E6D11E4B09A2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43020-D15B-4F3D-A35F-AA8E2A01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3E8B-54F1-4629-A05B-28E3CCC3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A4A5A-1711-4E1B-85CA-3A9909066AB2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00BBC-76C4-4688-895B-EB249FE582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63567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4357A-7915-4CA8-B00A-80ABC09DE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F519A-E7E6-4C6A-B4E0-FB22790D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6994-5B29-4E31-8585-C7B2BBE8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30DDFB-89E8-4C44-A682-3FBFC1CB5D3E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C29A-C6D4-482F-8753-B1AEEC2D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90B25-FB72-45CF-9B06-8B6EB764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11A63-9C07-41E2-9048-1DCBCA3896D0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8412E10-2AEB-4F40-88CF-721D247D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116005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6CEB-AD87-4180-A786-27960B75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BA6C-EAFE-4C12-A7A9-D66C6625488A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0FFEB-9E3E-40EE-9C8C-247DD63B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2859E-6A1B-4F68-935B-52A65F4D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EE02B-68CA-4CF7-8E67-BBFDCD6D5E56}"/>
              </a:ext>
            </a:extLst>
          </p:cNvPr>
          <p:cNvSpPr txBox="1"/>
          <p:nvPr userDrawn="1"/>
        </p:nvSpPr>
        <p:spPr>
          <a:xfrm>
            <a:off x="0" y="1885580"/>
            <a:ext cx="12192000" cy="26581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31520" rtlCol="0" anchor="ctr" anchorCtr="1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1030 15th Street, NW, Suite 590 West | Washington, DC 20005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(202) 296-2741 | www.jm-aq.com</a:t>
            </a:r>
            <a:endParaRPr lang="en-US" sz="1500" spc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logotype-only-mcallister-quinn-white.eps">
            <a:extLst>
              <a:ext uri="{FF2B5EF4-FFF2-40B4-BE49-F238E27FC236}">
                <a16:creationId xmlns:a16="http://schemas.microsoft.com/office/drawing/2014/main" id="{B255CB44-F410-445A-88C6-AD2AFC9BF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33033" r="12978" b="44045"/>
          <a:stretch/>
        </p:blipFill>
        <p:spPr>
          <a:xfrm>
            <a:off x="3774356" y="2481079"/>
            <a:ext cx="4643287" cy="9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4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AB038-631B-4BF8-AB86-BE17AF52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D457-D7E0-4052-AAC3-3F010B873C85}" type="datetime1">
              <a:rPr lang="en-US"/>
              <a:pPr>
                <a:defRPr/>
              </a:pPr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FC599-4F3F-463F-8B61-34AC9812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1DFB3-CFFA-4F90-9E2B-47093BC4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FB25-35EB-4141-A4A8-A36E55DE2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ED50-4E93-435C-B848-E1A41100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209"/>
            <a:ext cx="10515600" cy="1325563"/>
          </a:xfrm>
        </p:spPr>
        <p:txBody>
          <a:bodyPr/>
          <a:lstStyle>
            <a:lvl1pPr>
              <a:defRPr b="1" spc="8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A32AA-5F38-4AC9-A7DB-1D91BBE5C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1D93-2D59-4F35-A4D4-CB601D7A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FAB68BE-9113-40E4-BB48-ACED1ED755A1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170C-82E4-49B8-83A7-70B5001D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4D61-C6C7-4C1C-BFA5-F1A89336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BF0D7-1D4C-4BBB-AD22-DE700C3AF5C7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5CC67F-890E-4190-9CAB-D3908CA3B3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19558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7539761-9020-480B-92D1-320CF0A96A3B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38600" y="1095929"/>
            <a:ext cx="7763540" cy="5081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3D389A-BF21-4F37-8088-9BE6DFACA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8556"/>
            <a:ext cx="3790951" cy="5760720"/>
          </a:xfrm>
          <a:solidFill>
            <a:schemeClr val="accent1">
              <a:lumMod val="5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Use this space to describe text, chart, graph (analysis, findings)</a:t>
            </a:r>
          </a:p>
        </p:txBody>
      </p:sp>
    </p:spTree>
    <p:extLst>
      <p:ext uri="{BB962C8B-B14F-4D97-AF65-F5344CB8AC3E}">
        <p14:creationId xmlns:p14="http://schemas.microsoft.com/office/powerpoint/2010/main" val="337193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9F28-17A0-4DB8-B378-6DD71B90C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1050" y="416797"/>
            <a:ext cx="3790950" cy="5760720"/>
          </a:xfrm>
          <a:solidFill>
            <a:schemeClr val="accent1">
              <a:lumMod val="5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Use this space to describe text, chart, graph (analysis, findings)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4917B4-BA2C-4B5E-B89C-D608324E2411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Calibri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7314" y="1095929"/>
            <a:ext cx="7666086" cy="5081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73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1DB526A-3D03-4BD3-8C6D-E3A98979E66A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38599" y="2362344"/>
            <a:ext cx="3822639" cy="3815171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F43379BF-0ED5-444C-B8E2-3A35F9EDEB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34449" y="2362345"/>
            <a:ext cx="3878890" cy="3815171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56E0B2-D7B4-4334-93F2-E1598454EC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8599" y="1020314"/>
            <a:ext cx="1280160" cy="128016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4900E61F-644C-4471-B4C3-BF73A0477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34449" y="1020314"/>
            <a:ext cx="1280160" cy="128016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173520-6822-4BC8-B087-FEDB47BF2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36345" y="1020314"/>
            <a:ext cx="2424893" cy="128016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AD15425-0C4B-4601-9DD0-4AA8F1D6F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2195" y="1020314"/>
            <a:ext cx="2481144" cy="128016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6AA9930-3FE5-45E0-B5B9-562F6856AD70}"/>
              </a:ext>
            </a:extLst>
          </p:cNvPr>
          <p:cNvSpPr txBox="1">
            <a:spLocks/>
          </p:cNvSpPr>
          <p:nvPr userDrawn="1"/>
        </p:nvSpPr>
        <p:spPr>
          <a:xfrm>
            <a:off x="0" y="406471"/>
            <a:ext cx="3790951" cy="57607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+mj-lt"/>
              </a:rPr>
              <a:t>Use this space to describe text, chart, graph (analysis, findings)</a:t>
            </a:r>
          </a:p>
        </p:txBody>
      </p:sp>
    </p:spTree>
    <p:extLst>
      <p:ext uri="{BB962C8B-B14F-4D97-AF65-F5344CB8AC3E}">
        <p14:creationId xmlns:p14="http://schemas.microsoft.com/office/powerpoint/2010/main" val="403513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Te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9F28-17A0-4DB8-B378-6DD71B90C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26266"/>
            <a:ext cx="3790950" cy="5760720"/>
          </a:xfrm>
          <a:solidFill>
            <a:schemeClr val="accent1">
              <a:lumMod val="50000"/>
            </a:schemeClr>
          </a:solidFill>
        </p:spPr>
        <p:txBody>
          <a:bodyPr lIns="365760">
            <a:noAutofit/>
          </a:bodyPr>
          <a:lstStyle>
            <a:lvl1pPr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this space to describe photos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9364521-24C8-4A09-BEF5-FCC117830491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46501" y="1180206"/>
            <a:ext cx="6473074" cy="100584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56E0B2-D7B4-4334-93F2-E1598454EC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8599" y="637536"/>
            <a:ext cx="1280160" cy="10058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173520-6822-4BC8-B087-FEDB47BF2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6501" y="637536"/>
            <a:ext cx="6473074" cy="457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BABF2CA2-9D8C-4648-8C11-F6DC839284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458889" y="2993471"/>
            <a:ext cx="6473074" cy="100584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CBF6721F-DB99-4BBD-A9AA-96463DEDA7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987" y="2450801"/>
            <a:ext cx="1280160" cy="10058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748EE067-EDFF-4994-988C-8D8395A39F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8889" y="2450801"/>
            <a:ext cx="6473074" cy="457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A153DA1-FEC8-416F-8CFC-EF58E17BC1D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58889" y="4857155"/>
            <a:ext cx="6473074" cy="100584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F6E5947-B26C-4935-9541-A91B6F9B7C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50987" y="4314485"/>
            <a:ext cx="1280160" cy="10058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5D60874-4EBA-4D00-B05E-3E359C91AA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58889" y="4314485"/>
            <a:ext cx="6473074" cy="457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6600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E6A6-5570-491E-95AE-D1824BAC9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76350"/>
            <a:ext cx="12192000" cy="3286125"/>
          </a:xfrm>
          <a:solidFill>
            <a:schemeClr val="accent1">
              <a:lumMod val="75000"/>
            </a:schemeClr>
          </a:solidFill>
        </p:spPr>
        <p:txBody>
          <a:bodyPr lIns="822960" anchor="ctr" anchorCtr="0">
            <a:noAutofit/>
          </a:bodyPr>
          <a:lstStyle>
            <a:lvl1pPr>
              <a:defRPr sz="2800" spc="8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33960-0DFE-4F07-966C-243F017FF3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8674" y="3209132"/>
            <a:ext cx="11363325" cy="1500187"/>
          </a:xfrm>
        </p:spPr>
        <p:txBody>
          <a:bodyPr>
            <a:normAutofit/>
          </a:bodyPr>
          <a:lstStyle>
            <a:lvl1pPr marL="0" indent="0">
              <a:buNone/>
              <a:defRPr sz="2000" spc="8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86555-D5EB-4492-8D91-9FA9BB8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1AE1C22-EFBB-4D2D-8DB8-C4457602A342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C04C-C98C-466C-8C8D-BCFA250E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53656-4A52-4AA6-89FE-12946C1C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39C895-13A6-4AD6-85F4-9D84848892CA}"/>
              </a:ext>
            </a:extLst>
          </p:cNvPr>
          <p:cNvCxnSpPr/>
          <p:nvPr userDrawn="1"/>
        </p:nvCxnSpPr>
        <p:spPr>
          <a:xfrm>
            <a:off x="646814" y="2551821"/>
            <a:ext cx="0" cy="11483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1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6AA8-A6AB-467E-92C0-1C11C7E7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9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C1865-E507-401D-8327-4492CBD6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23804-14CD-4D0B-9106-104AAEF1D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CFE50-A9AF-4748-BCD5-26A80BF3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B9ABB7-BEF0-4326-B538-FE7CD7BF992D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6431-B5E7-4A9A-9DF6-1AC869AA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7B35E-6F08-4A56-A9DF-A968C1F7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2B3DC-1A00-4EC8-9C3E-B0593AD217CF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BD37825-9EAF-4993-AA20-F700C2646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196649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019F-AE4A-4FDB-A493-8093C993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519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52115-D1D8-4D68-A3B4-150E47AE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3C83B-D05A-4A42-BF85-0FAF62C34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BE985-872E-48B3-9FE6-C93F3A4F1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0F568-20F1-4DB7-B097-33D0D1E09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E1B64-DED1-4A0D-B100-F62C4B74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0B758F6-3969-44B2-BC4C-3D6050BFC8D7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53804-04A1-4F08-9719-2E8EF9D1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E2AC3-9F60-4209-A2DB-37F4EB41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495470-4C16-4839-8511-2928B262AF7C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D8BE156-E9B5-4492-86B9-B4A02A2E8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60854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A97E7-5C43-4BB9-9D36-CF4D473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E931D-B469-4073-BA74-0D1695C9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5ED88-EA58-4F4C-B538-20CDB4783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28B77-890E-40EB-95ED-072A4C5C8299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64524-A377-4098-904F-0922C8059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7F54C-870B-4B99-B220-59BE1F47F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28600" indent="-228600">
              <a:buFont typeface="+mj-lt"/>
              <a:buAutoNum type="arabicPeriod"/>
            </a:pPr>
            <a:r>
              <a:rPr lang="en-US" dirty="0"/>
              <a:t>| </a:t>
            </a:r>
            <a:fld id="{9761843B-9E59-4C94-B8FC-7D551C99E66D}" type="slidenum">
              <a:rPr lang="en-US" smtClean="0"/>
              <a:pPr marL="228600" indent="-228600">
                <a:buFont typeface="+mj-lt"/>
                <a:buAutoNum type="arabicPeriod"/>
              </a:pPr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F2E430-7567-4EE8-93F7-F3EE02106874}"/>
              </a:ext>
            </a:extLst>
          </p:cNvPr>
          <p:cNvGrpSpPr/>
          <p:nvPr userDrawn="1"/>
        </p:nvGrpSpPr>
        <p:grpSpPr>
          <a:xfrm>
            <a:off x="9171553" y="6417682"/>
            <a:ext cx="2647103" cy="262074"/>
            <a:chOff x="9171553" y="6408157"/>
            <a:chExt cx="2647103" cy="2620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644637-4CF3-47D6-8FAB-846674FFF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1034" y="6408157"/>
              <a:ext cx="457622" cy="262074"/>
            </a:xfrm>
            <a:prstGeom prst="rect">
              <a:avLst/>
            </a:prstGeom>
          </p:spPr>
        </p:pic>
        <p:pic>
          <p:nvPicPr>
            <p:cNvPr id="10" name="Picture 9" descr="logotype-only-mcallister-quinn.eps">
              <a:extLst>
                <a:ext uri="{FF2B5EF4-FFF2-40B4-BE49-F238E27FC236}">
                  <a16:creationId xmlns:a16="http://schemas.microsoft.com/office/drawing/2014/main" id="{5A1CCAE0-8D66-4304-9A17-9E9B6C6CF2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05" t="38371" r="12154" b="50000"/>
            <a:stretch/>
          </p:blipFill>
          <p:spPr>
            <a:xfrm>
              <a:off x="9171553" y="6448188"/>
              <a:ext cx="1836195" cy="18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21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6" r:id="rId16"/>
    <p:sldLayoutId id="2147483667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 spc="1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5A4-6AF9-4898-9C82-2455BB62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71700"/>
            <a:ext cx="12192000" cy="870424"/>
          </a:xfrm>
        </p:spPr>
        <p:txBody>
          <a:bodyPr>
            <a:normAutofit/>
          </a:bodyPr>
          <a:lstStyle/>
          <a:p>
            <a:r>
              <a:rPr lang="en-US" altLang="en-US" sz="3300" dirty="0">
                <a:latin typeface="+mn-lt"/>
              </a:rPr>
              <a:t>Developing a Competitive Grant Proposal</a:t>
            </a:r>
            <a:endParaRPr lang="en-US" sz="33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590F2-BD96-4EFC-BDBB-79CB275A0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8501"/>
            <a:ext cx="12192000" cy="2185009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Presentation for Bellarmine University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16E0BB-5FAF-4481-85AE-FD229E2B985F}"/>
              </a:ext>
            </a:extLst>
          </p:cNvPr>
          <p:cNvCxnSpPr/>
          <p:nvPr/>
        </p:nvCxnSpPr>
        <p:spPr>
          <a:xfrm>
            <a:off x="723014" y="2296633"/>
            <a:ext cx="0" cy="1446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FB1123A-949C-4C92-B7EC-B1ED05557759}"/>
              </a:ext>
            </a:extLst>
          </p:cNvPr>
          <p:cNvSpPr txBox="1"/>
          <p:nvPr/>
        </p:nvSpPr>
        <p:spPr>
          <a:xfrm>
            <a:off x="6530835" y="3742660"/>
            <a:ext cx="2627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Maeve Connolly</a:t>
            </a:r>
          </a:p>
          <a:p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Dr. Carol Burdsal 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Tuesday, September 10, 2019</a:t>
            </a:r>
          </a:p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www.jm-aq.com</a:t>
            </a:r>
          </a:p>
        </p:txBody>
      </p:sp>
    </p:spTree>
    <p:extLst>
      <p:ext uri="{BB962C8B-B14F-4D97-AF65-F5344CB8AC3E}">
        <p14:creationId xmlns:p14="http://schemas.microsoft.com/office/powerpoint/2010/main" val="278425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+mn-lt"/>
              </a:rPr>
              <a:t>The Elevator Pitch	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400" dirty="0"/>
              <a:t>Construct a </a:t>
            </a:r>
            <a:r>
              <a:rPr lang="en-US" sz="2400" b="1" dirty="0"/>
              <a:t>2 minute summary </a:t>
            </a:r>
            <a:r>
              <a:rPr lang="en-US" sz="2400" dirty="0"/>
              <a:t>of your planned research project and be prepared to </a:t>
            </a:r>
            <a:r>
              <a:rPr lang="en-US" sz="2400" u="sng" dirty="0"/>
              <a:t>present it to this audience</a:t>
            </a:r>
          </a:p>
          <a:p>
            <a:pPr marL="0" indent="0">
              <a:buNone/>
              <a:defRPr/>
            </a:pPr>
            <a:r>
              <a:rPr lang="en-US" sz="2400" b="1" dirty="0"/>
              <a:t>You may include in your elevator pitch: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The general problem/question/critical need or gap that you are addressing</a:t>
            </a:r>
          </a:p>
          <a:p>
            <a:pPr>
              <a:defRPr/>
            </a:pPr>
            <a:r>
              <a:rPr lang="en-US" sz="2400" dirty="0"/>
              <a:t>The significance of the question that you are addressing</a:t>
            </a:r>
          </a:p>
          <a:p>
            <a:pPr>
              <a:defRPr/>
            </a:pPr>
            <a:r>
              <a:rPr lang="en-US" sz="2400" dirty="0"/>
              <a:t>Your planned study (your rationale/hypothesis/specific aims)</a:t>
            </a:r>
          </a:p>
          <a:p>
            <a:pPr>
              <a:defRPr/>
            </a:pPr>
            <a:r>
              <a:rPr lang="en-US" sz="2400" dirty="0"/>
              <a:t>Your approach/innovation</a:t>
            </a:r>
          </a:p>
          <a:p>
            <a:pPr>
              <a:defRPr/>
            </a:pPr>
            <a:r>
              <a:rPr lang="en-US" sz="2400" dirty="0"/>
              <a:t>Your qualifications for this project</a:t>
            </a:r>
          </a:p>
          <a:p>
            <a:pPr>
              <a:defRPr/>
            </a:pPr>
            <a:r>
              <a:rPr lang="en-US" sz="2400" dirty="0"/>
              <a:t>The impact of your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ELEVATOR PITCH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78C0300-B3DA-4FF2-8890-7148EDE8D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239" y="3470595"/>
            <a:ext cx="281781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82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1168-4D3E-44BE-BC30-CDD9E9AF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 Plan (Think Big, Start Small)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548B2-7E41-4419-8DE0-A48A4B6E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6605"/>
            <a:ext cx="2803358" cy="343035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defRPr/>
            </a:pPr>
            <a:r>
              <a:rPr lang="en-US" dirty="0">
                <a:solidFill>
                  <a:srgbClr val="2E2B1F"/>
                </a:solidFill>
              </a:rPr>
              <a:t>What prelim data do I need for my research? </a:t>
            </a:r>
          </a:p>
          <a:p>
            <a:pPr marL="285750" indent="-285750">
              <a:defRPr/>
            </a:pPr>
            <a:r>
              <a:rPr lang="en-US" dirty="0">
                <a:solidFill>
                  <a:srgbClr val="2E2B1F"/>
                </a:solidFill>
              </a:rPr>
              <a:t>What will it take to get it – lab space, students, etc. </a:t>
            </a:r>
          </a:p>
          <a:p>
            <a:pPr marL="285750" indent="-285750">
              <a:defRPr/>
            </a:pPr>
            <a:r>
              <a:rPr lang="en-US" dirty="0">
                <a:solidFill>
                  <a:srgbClr val="2E2B1F"/>
                </a:solidFill>
              </a:rPr>
              <a:t>Where will I get seed money?</a:t>
            </a:r>
          </a:p>
          <a:p>
            <a:pPr marL="285750" indent="-285750">
              <a:defRPr/>
            </a:pPr>
            <a:r>
              <a:rPr lang="en-US" dirty="0">
                <a:solidFill>
                  <a:srgbClr val="2E2B1F"/>
                </a:solidFill>
              </a:rPr>
              <a:t>What mentors/partners will help me with this?</a:t>
            </a:r>
            <a:endParaRPr lang="en-US" dirty="0">
              <a:solidFill>
                <a:srgbClr val="2E2B1F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5D818-ABCD-40F9-9A48-40D19480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2EFE9-BBDD-4E64-A3DB-2F2B8B31C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DEVELOPING A PLAN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5088F57-9908-4BE1-8E41-B67A33C16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479820"/>
              </p:ext>
            </p:extLst>
          </p:nvPr>
        </p:nvGraphicFramePr>
        <p:xfrm>
          <a:off x="838200" y="1421042"/>
          <a:ext cx="10515600" cy="154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90268F-EBE5-4A00-BB3D-5E5885C2473E}"/>
              </a:ext>
            </a:extLst>
          </p:cNvPr>
          <p:cNvSpPr txBox="1">
            <a:spLocks/>
          </p:cNvSpPr>
          <p:nvPr/>
        </p:nvSpPr>
        <p:spPr>
          <a:xfrm>
            <a:off x="4694321" y="2746605"/>
            <a:ext cx="2803358" cy="2690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en-US" sz="2200" dirty="0">
                <a:solidFill>
                  <a:srgbClr val="2E2B1F"/>
                </a:solidFill>
              </a:rPr>
              <a:t>What grants have I received? </a:t>
            </a:r>
          </a:p>
          <a:p>
            <a:pPr marL="285750" indent="-285750">
              <a:defRPr/>
            </a:pPr>
            <a:r>
              <a:rPr lang="en-US" sz="2200" dirty="0">
                <a:solidFill>
                  <a:srgbClr val="2E2B1F"/>
                </a:solidFill>
              </a:rPr>
              <a:t>What are my major project goals? </a:t>
            </a:r>
          </a:p>
          <a:p>
            <a:pPr marL="285750" indent="-285750">
              <a:defRPr/>
            </a:pPr>
            <a:r>
              <a:rPr lang="en-US" sz="2200" dirty="0">
                <a:solidFill>
                  <a:srgbClr val="2E2B1F"/>
                </a:solidFill>
              </a:rPr>
              <a:t>What strategic collaborations should I have? 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534E97-8680-40B7-8C03-FFCDF4145555}"/>
              </a:ext>
            </a:extLst>
          </p:cNvPr>
          <p:cNvSpPr txBox="1">
            <a:spLocks/>
          </p:cNvSpPr>
          <p:nvPr/>
        </p:nvSpPr>
        <p:spPr>
          <a:xfrm>
            <a:off x="8263689" y="2746606"/>
            <a:ext cx="2803358" cy="2312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E2B1F"/>
                </a:solidFill>
              </a:rPr>
              <a:t>What impact has my research made?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E2B1F"/>
                </a:solidFill>
              </a:rPr>
              <a:t>What/how much have I published and where?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2E2B1F"/>
                </a:solidFill>
              </a:rPr>
              <a:t>What am I known for?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4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Developing a Plan Cont’d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DEVELOPING A PLAN</a:t>
            </a:r>
            <a:endParaRPr lang="en-US" dirty="0">
              <a:latin typeface="+mn-lt"/>
            </a:endParaRPr>
          </a:p>
        </p:txBody>
      </p:sp>
      <p:pic>
        <p:nvPicPr>
          <p:cNvPr id="7" name="Picture 6" descr="love course &lt;b&gt;design&lt;/b&gt; and wiggins mctighe s &lt;b&gt;backwards&lt;/b&gt; &lt;b&gt;design&lt;/b&gt; above is ...">
            <a:extLst>
              <a:ext uri="{FF2B5EF4-FFF2-40B4-BE49-F238E27FC236}">
                <a16:creationId xmlns:a16="http://schemas.microsoft.com/office/drawing/2014/main" id="{1B592FD9-A79C-4AE2-AB78-8B62DD79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31" y="1798772"/>
            <a:ext cx="5926138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73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+mn-lt"/>
              </a:rPr>
              <a:t>Identifying Opportunities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Contact Maeve and McAllister &amp; Quinn</a:t>
            </a:r>
          </a:p>
          <a:p>
            <a:pPr lvl="1"/>
            <a:r>
              <a:rPr lang="en-US" altLang="en-US" sz="2000" i="1" dirty="0"/>
              <a:t>Bring your concept paper and come prepared to discuss your long-term research goals and current project idea(s)</a:t>
            </a:r>
          </a:p>
          <a:p>
            <a:r>
              <a:rPr lang="en-US" altLang="en-US" sz="2400" dirty="0"/>
              <a:t>Resources (search by key words, awardees, topic areas, etc.):</a:t>
            </a:r>
          </a:p>
          <a:p>
            <a:pPr lvl="1"/>
            <a:r>
              <a:rPr lang="en-US" altLang="en-US" sz="2000" i="1" dirty="0"/>
              <a:t>Grants.gov</a:t>
            </a:r>
          </a:p>
          <a:p>
            <a:pPr lvl="1"/>
            <a:r>
              <a:rPr lang="en-US" altLang="en-US" sz="2000" i="1" dirty="0"/>
              <a:t>Listservs</a:t>
            </a:r>
          </a:p>
          <a:p>
            <a:pPr lvl="1"/>
            <a:r>
              <a:rPr lang="en-US" altLang="en-US" sz="2000" i="1" dirty="0"/>
              <a:t>Professional societies</a:t>
            </a:r>
          </a:p>
          <a:p>
            <a:r>
              <a:rPr lang="en-US" altLang="en-US" sz="2400" dirty="0"/>
              <a:t>Research previous recipients and funding priorities </a:t>
            </a:r>
          </a:p>
          <a:p>
            <a:r>
              <a:rPr lang="en-US" altLang="en-US" sz="2400" dirty="0"/>
              <a:t>Complete a concept paper and inquire about internal funding approvals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GRANT STRATEGY </a:t>
            </a:r>
          </a:p>
        </p:txBody>
      </p:sp>
    </p:spTree>
    <p:extLst>
      <p:ext uri="{BB962C8B-B14F-4D97-AF65-F5344CB8AC3E}">
        <p14:creationId xmlns:p14="http://schemas.microsoft.com/office/powerpoint/2010/main" val="213521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+mn-lt"/>
              </a:rPr>
              <a:t>Start Early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Ask questions and know your literature</a:t>
            </a:r>
          </a:p>
          <a:p>
            <a:r>
              <a:rPr lang="en-US" altLang="en-US" sz="2400" dirty="0"/>
              <a:t>Evaluator for institutional grants </a:t>
            </a:r>
          </a:p>
          <a:p>
            <a:r>
              <a:rPr lang="en-US" altLang="en-US" sz="2400" dirty="0"/>
              <a:t>Strictly follow the guidelines </a:t>
            </a:r>
          </a:p>
          <a:p>
            <a:r>
              <a:rPr lang="en-US" altLang="en-US" sz="2400" dirty="0"/>
              <a:t>Reach out to the agency or foundation</a:t>
            </a:r>
          </a:p>
          <a:p>
            <a:r>
              <a:rPr lang="en-US" altLang="en-US" sz="2400" dirty="0"/>
              <a:t>Register with the agency/organization to access the application</a:t>
            </a:r>
          </a:p>
          <a:p>
            <a:r>
              <a:rPr lang="en-US" altLang="en-US" sz="2400" dirty="0"/>
              <a:t>Clarify the roles and expectations with the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GRANT STRATEGY </a:t>
            </a:r>
          </a:p>
        </p:txBody>
      </p:sp>
    </p:spTree>
    <p:extLst>
      <p:ext uri="{BB962C8B-B14F-4D97-AF65-F5344CB8AC3E}">
        <p14:creationId xmlns:p14="http://schemas.microsoft.com/office/powerpoint/2010/main" val="419965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Engaging with a Grant Proposal Concept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2400" dirty="0"/>
              <a:t>Determining where your research fits at the agency</a:t>
            </a:r>
          </a:p>
          <a:p>
            <a:pPr marL="457200" indent="-457200">
              <a:defRPr/>
            </a:pPr>
            <a:r>
              <a:rPr lang="en-US" sz="2400" dirty="0"/>
              <a:t>Finding the appropriate person to </a:t>
            </a:r>
            <a:r>
              <a:rPr lang="en-US" sz="2400" u="sng" dirty="0"/>
              <a:t>contact</a:t>
            </a:r>
            <a:r>
              <a:rPr lang="en-US" sz="2400" dirty="0"/>
              <a:t> at the agency</a:t>
            </a:r>
          </a:p>
          <a:p>
            <a:pPr marL="457200" indent="-457200">
              <a:defRPr/>
            </a:pPr>
            <a:r>
              <a:rPr lang="en-US" sz="2400" dirty="0"/>
              <a:t>Crafting your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concept paper</a:t>
            </a:r>
          </a:p>
          <a:p>
            <a:pPr marL="457200" indent="-457200">
              <a:defRPr/>
            </a:pPr>
            <a:r>
              <a:rPr lang="en-US" sz="2400" dirty="0"/>
              <a:t>How to reach out to the 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GRANT STRATEGY </a:t>
            </a:r>
          </a:p>
        </p:txBody>
      </p:sp>
    </p:spTree>
    <p:extLst>
      <p:ext uri="{BB962C8B-B14F-4D97-AF65-F5344CB8AC3E}">
        <p14:creationId xmlns:p14="http://schemas.microsoft.com/office/powerpoint/2010/main" val="332630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/>
              <a:t>Get your idea vetted = </a:t>
            </a:r>
            <a:r>
              <a:rPr lang="en-US" altLang="en-US" sz="4400" dirty="0">
                <a:ea typeface="Yu Gothic Light" panose="020B0300000000000000" pitchFamily="34" charset="-128"/>
              </a:rPr>
              <a:t>Talk to a PO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If the core idea is not likely to be funded, the PO can reduce the office workload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a typeface="Yu Gothic UI Semibold" panose="020B0700000000000000" pitchFamily="34" charset="-128"/>
              </a:rPr>
              <a:t>discouraging the submission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If the core idea would fit better with a different Directorate/cluster or Institute/Center (i.e. different funding portfolio),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program officer may redirect you to a colleague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If the PO finds the idea intriguing, s/he might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Yu Gothic UI Semibold" panose="020B0700000000000000" pitchFamily="34" charset="-128"/>
              </a:rPr>
              <a:t>provide helpful hints on how to shape the proposal </a:t>
            </a:r>
            <a:r>
              <a:rPr lang="en-US" sz="2400" dirty="0"/>
              <a:t>in ways that will result in a more positive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GRANT STRATEGY </a:t>
            </a:r>
          </a:p>
        </p:txBody>
      </p:sp>
    </p:spTree>
    <p:extLst>
      <p:ext uri="{BB962C8B-B14F-4D97-AF65-F5344CB8AC3E}">
        <p14:creationId xmlns:p14="http://schemas.microsoft.com/office/powerpoint/2010/main" val="115183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9761843B-9E59-4C94-B8FC-7D551C99E6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7621" y="591516"/>
            <a:ext cx="7694579" cy="5770934"/>
            <a:chOff x="823933" y="299126"/>
            <a:chExt cx="7694579" cy="5770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33" y="299126"/>
              <a:ext cx="7694579" cy="5770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823933" y="5155660"/>
              <a:ext cx="7694579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 rot="20347895">
            <a:off x="4783678" y="4085177"/>
            <a:ext cx="132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294689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6" y="473209"/>
            <a:ext cx="1100087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Before you submit – Talk to a Program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1504782"/>
            <a:ext cx="10776284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If the core concept/idea is undeveloped, the PO let you know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If the project would fit or review better in a different Program or Institute/Center, the PO may redirect you to a colleague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If the PO finds the idea intriguing, s/he </a:t>
            </a:r>
            <a:r>
              <a:rPr lang="en-US" i="1" dirty="0">
                <a:solidFill>
                  <a:schemeClr val="tx1"/>
                </a:solidFill>
              </a:rPr>
              <a:t>might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ea typeface="Yu Gothic UI Semibold" panose="020B0700000000000000" pitchFamily="34" charset="-128"/>
              </a:rPr>
              <a:t>provide helpful hints on shaping the proposal </a:t>
            </a:r>
            <a:r>
              <a:rPr lang="en-US" dirty="0">
                <a:solidFill>
                  <a:schemeClr val="tx1"/>
                </a:solidFill>
              </a:rPr>
              <a:t>in ways that will result in a more positive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9761843B-9E59-4C94-B8FC-7D551C99E6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76" y="4554379"/>
            <a:ext cx="2536999" cy="2086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17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Concept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621" y="1798772"/>
            <a:ext cx="10583779" cy="5185051"/>
          </a:xfrm>
        </p:spPr>
        <p:txBody>
          <a:bodyPr>
            <a:normAutofit/>
          </a:bodyPr>
          <a:lstStyle/>
          <a:p>
            <a:r>
              <a:rPr lang="en-US" dirty="0"/>
              <a:t>A brief 1- page document used: </a:t>
            </a:r>
          </a:p>
          <a:p>
            <a:pPr lvl="1"/>
            <a:r>
              <a:rPr lang="en-US" dirty="0"/>
              <a:t>to structure a funding request</a:t>
            </a:r>
          </a:p>
          <a:p>
            <a:pPr lvl="1"/>
            <a:r>
              <a:rPr lang="en-US" dirty="0"/>
              <a:t>to communicate with the PO</a:t>
            </a:r>
          </a:p>
          <a:p>
            <a:r>
              <a:rPr lang="en-US" dirty="0"/>
              <a:t>In general you will communicate:</a:t>
            </a:r>
          </a:p>
          <a:p>
            <a:pPr lvl="1"/>
            <a:r>
              <a:rPr lang="en-US" dirty="0"/>
              <a:t>Introduction (The Big Question)</a:t>
            </a:r>
          </a:p>
          <a:p>
            <a:pPr lvl="1"/>
            <a:r>
              <a:rPr lang="en-US" dirty="0"/>
              <a:t>Why the project is important (significant and impactful)</a:t>
            </a:r>
          </a:p>
          <a:p>
            <a:pPr lvl="1"/>
            <a:r>
              <a:rPr lang="en-US" dirty="0"/>
              <a:t>Brief project description (goals, objectives, &amp; activities)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9761843B-9E59-4C94-B8FC-7D551C99E6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85" y="1379621"/>
            <a:ext cx="3212030" cy="32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en-US" sz="4000" dirty="0">
                <a:latin typeface="+mn-lt"/>
              </a:rPr>
              <a:t>Common Misconceptions about </a:t>
            </a:r>
            <a:r>
              <a:rPr lang="en-US" altLang="en-US" sz="4000" dirty="0" err="1">
                <a:latin typeface="+mn-lt"/>
              </a:rPr>
              <a:t>Grantseeking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CRAFTING A COMPETITIVE PROPOSAL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0A5F505-00EE-449F-8D94-45599B450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12" y="1841954"/>
            <a:ext cx="7705176" cy="43302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21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209"/>
            <a:ext cx="10515600" cy="1050791"/>
          </a:xfrm>
        </p:spPr>
        <p:txBody>
          <a:bodyPr/>
          <a:lstStyle/>
          <a:p>
            <a:r>
              <a:rPr lang="en-US" dirty="0"/>
              <a:t>Concept Paper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30788"/>
            <a:ext cx="12191999" cy="628318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3000" b="1" dirty="0"/>
              <a:t>What do you what to do? </a:t>
            </a:r>
            <a:r>
              <a:rPr lang="en-US" sz="3000" dirty="0"/>
              <a:t>What is the Big Question that you will be addressing? 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3000" b="1" dirty="0"/>
              <a:t>Why is the question/project important? </a:t>
            </a:r>
            <a:r>
              <a:rPr lang="en-US" sz="3000" dirty="0"/>
              <a:t>What is the significance of your project? 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3000" dirty="0"/>
              <a:t> </a:t>
            </a:r>
            <a:r>
              <a:rPr lang="en-US" sz="3000" b="1" dirty="0"/>
              <a:t>How will you answer your question? </a:t>
            </a:r>
            <a:r>
              <a:rPr lang="en-US" sz="3000" dirty="0"/>
              <a:t>Briefly describe your project. 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3000" dirty="0"/>
              <a:t> </a:t>
            </a:r>
            <a:r>
              <a:rPr lang="en-US" sz="3000" b="1" dirty="0"/>
              <a:t>Who will carry out the project and why are they suited for this work?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3000" dirty="0"/>
              <a:t> </a:t>
            </a:r>
            <a:r>
              <a:rPr lang="en-US" sz="3000" b="1" dirty="0"/>
              <a:t>How will undergraduates be involved in this project? If sending to NSF, describe all the Broader Impacts.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9761843B-9E59-4C94-B8FC-7D551C99E66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1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Sharing Your Concept Paper with a (PO)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Introductory email</a:t>
            </a:r>
          </a:p>
          <a:p>
            <a:r>
              <a:rPr lang="en-US" dirty="0"/>
              <a:t>Include Concept Paper (1-pager) as attachment or pasted in body of the email</a:t>
            </a:r>
          </a:p>
          <a:p>
            <a:r>
              <a:rPr lang="en-US" dirty="0"/>
              <a:t>Best practice = ask the PO for feedback on the “fit” of proposal for their competition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9761843B-9E59-4C94-B8FC-7D551C99E6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35" y="4616687"/>
            <a:ext cx="1587129" cy="1587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05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PO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559"/>
            <a:ext cx="10515600" cy="4271403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Dear &lt;</a:t>
            </a:r>
            <a:r>
              <a:rPr lang="en-US" i="1" dirty="0">
                <a:solidFill>
                  <a:srgbClr val="FF0000"/>
                </a:solidFill>
              </a:rPr>
              <a:t>Dr. PO NAME</a:t>
            </a:r>
            <a:r>
              <a:rPr lang="en-US" dirty="0"/>
              <a:t>&gt;</a:t>
            </a:r>
            <a:r>
              <a:rPr lang="en-US" i="1" dirty="0"/>
              <a:t>,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am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a/an Asst/Assoc/Professor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&lt;</a:t>
            </a:r>
            <a:r>
              <a:rPr lang="en-US" dirty="0">
                <a:solidFill>
                  <a:srgbClr val="FF0000"/>
                </a:solidFill>
              </a:rPr>
              <a:t>YOUR DEPARTMENT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 at &lt;</a:t>
            </a:r>
            <a:r>
              <a:rPr lang="en-US" dirty="0">
                <a:solidFill>
                  <a:srgbClr val="FF0000"/>
                </a:solidFill>
              </a:rPr>
              <a:t>YOUR INSTITUTION</a:t>
            </a:r>
            <a:r>
              <a:rPr lang="en-US" dirty="0"/>
              <a:t>&gt;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I am preparing a submission for the upcoming &lt;</a:t>
            </a:r>
            <a:r>
              <a:rPr lang="en-US" dirty="0">
                <a:solidFill>
                  <a:srgbClr val="FF0000"/>
                </a:solidFill>
              </a:rPr>
              <a:t>PROGRAM/SOLICITATION NAME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 competition.  I have attached a brief description of my planned project and would greatly appreciate your feedback on the fit for your program.  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would like to set up a call to discuss your feedback and would of course make myself available at your convenience.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 in advance for your time and advice,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&lt;YOUR NAME&gt;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9761843B-9E59-4C94-B8FC-7D551C99E66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558" y="1652336"/>
            <a:ext cx="11004884" cy="4784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19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Responding/Revising After PO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825625"/>
            <a:ext cx="11726779" cy="4351338"/>
          </a:xfrm>
        </p:spPr>
        <p:txBody>
          <a:bodyPr>
            <a:normAutofit/>
          </a:bodyPr>
          <a:lstStyle/>
          <a:p>
            <a:r>
              <a:rPr lang="en-US" sz="3000" dirty="0"/>
              <a:t>POs will be very definitive if your project is </a:t>
            </a:r>
            <a:r>
              <a:rPr lang="en-US" sz="3000" b="1" dirty="0"/>
              <a:t>NOT</a:t>
            </a:r>
            <a:r>
              <a:rPr lang="en-US" sz="3000" dirty="0"/>
              <a:t> a fit</a:t>
            </a:r>
          </a:p>
          <a:p>
            <a:r>
              <a:rPr lang="en-US" sz="3000" dirty="0"/>
              <a:t>If your project is a fit, they will </a:t>
            </a:r>
            <a:r>
              <a:rPr lang="en-US" sz="3000" b="1" dirty="0"/>
              <a:t>NOT</a:t>
            </a:r>
            <a:r>
              <a:rPr lang="en-US" sz="3000" dirty="0"/>
              <a:t> tell you how competitive your idea is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r>
              <a:rPr lang="en-US" sz="3000" dirty="0"/>
              <a:t>They will give you pointers/hints on red flags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PAY ATTENTION </a:t>
            </a:r>
            <a:r>
              <a:rPr lang="en-US" dirty="0"/>
              <a:t>to these hints and restructure your submission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9761843B-9E59-4C94-B8FC-7D551C99E66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85" y="3529263"/>
            <a:ext cx="1850115" cy="1488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1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C62F5D-0C02-464A-83B7-261F1840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Writing and Submitting a Grant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014ABD-CAB0-4B70-941F-7BE7C76A1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7718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altLang="en-US" b="1" u="sng" dirty="0"/>
              <a:t>Writing</a:t>
            </a:r>
            <a:endParaRPr lang="en-US" altLang="en-US" sz="3600" b="1" u="sng" dirty="0"/>
          </a:p>
          <a:p>
            <a:pPr marL="514350" indent="-457200">
              <a:defRPr/>
            </a:pPr>
            <a:r>
              <a:rPr lang="en-US" altLang="en-US" sz="2600" dirty="0"/>
              <a:t>Write to the goals and interests of the organization/agency</a:t>
            </a:r>
          </a:p>
          <a:p>
            <a:pPr marL="514350" indent="-457200">
              <a:defRPr/>
            </a:pPr>
            <a:r>
              <a:rPr lang="en-US" altLang="en-US" sz="2600" dirty="0"/>
              <a:t>Follow the guidelines and structure provided</a:t>
            </a:r>
          </a:p>
          <a:p>
            <a:pPr marL="514350" indent="-457200">
              <a:defRPr/>
            </a:pPr>
            <a:r>
              <a:rPr lang="en-US" altLang="en-US" sz="2600" dirty="0"/>
              <a:t>Provide only what is asked</a:t>
            </a:r>
          </a:p>
          <a:p>
            <a:pPr marL="514350" indent="-457200">
              <a:defRPr/>
            </a:pPr>
            <a:r>
              <a:rPr lang="en-US" altLang="en-US" sz="2600" dirty="0"/>
              <a:t>Create a project timeline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FF2098-F18F-4F82-87AA-5473BD912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06471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altLang="en-US" b="1" u="sng" dirty="0"/>
              <a:t>Submission</a:t>
            </a:r>
          </a:p>
          <a:p>
            <a:pPr marL="514350" indent="-457200">
              <a:defRPr/>
            </a:pPr>
            <a:r>
              <a:rPr lang="en-US" altLang="en-US" sz="2600" dirty="0"/>
              <a:t>Make sure the application goes through the proper internal approvals prior to submission</a:t>
            </a:r>
          </a:p>
          <a:p>
            <a:pPr marL="514350" indent="-457200">
              <a:defRPr/>
            </a:pPr>
            <a:r>
              <a:rPr lang="en-US" altLang="en-US" sz="2600" dirty="0"/>
              <a:t>Submit early, ALWAYS</a:t>
            </a:r>
          </a:p>
          <a:p>
            <a:pPr marL="514350" indent="-457200">
              <a:defRPr/>
            </a:pPr>
            <a:r>
              <a:rPr lang="en-US" altLang="en-US" sz="2600" dirty="0"/>
              <a:t>Coordinate reports internally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7FD-7A83-4233-BC3B-9F4F146F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352EBF-6BED-4237-92D6-267E7136F2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WRITING AND SUBMITTING A GRANT</a:t>
            </a:r>
          </a:p>
        </p:txBody>
      </p:sp>
    </p:spTree>
    <p:extLst>
      <p:ext uri="{BB962C8B-B14F-4D97-AF65-F5344CB8AC3E}">
        <p14:creationId xmlns:p14="http://schemas.microsoft.com/office/powerpoint/2010/main" val="13183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+mn-lt"/>
              </a:rPr>
              <a:t>The Waiting Game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Proposal review process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What should I be doing while I wait to hear about the grant?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Agency Stats: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It takes on average 2.4 tries before receiving first NSF award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NSF received 48,000 applications and funded 21%.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NIH received 51,000 applications and funded 8-26%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NEH received 4,400 applications and funded between 10-20%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Half of </a:t>
            </a:r>
            <a:r>
              <a:rPr lang="en-US" altLang="en-US" sz="2000" u="sng" dirty="0"/>
              <a:t>funded</a:t>
            </a:r>
            <a:r>
              <a:rPr lang="en-US" altLang="en-US" sz="2000" dirty="0"/>
              <a:t> research proposals submitted to Federal agencies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000" dirty="0"/>
              <a:t>    are resubmissions of previously rejected proposals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WRITING AND SUBMITTING A GRANT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C4E8E-F733-40CB-8A64-3135D5206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80" y="3203200"/>
            <a:ext cx="2941220" cy="29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8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+mn-lt"/>
              </a:rPr>
              <a:t>Declination is Part of the Game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684" y="1825624"/>
            <a:ext cx="6140116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Review Feedback</a:t>
            </a:r>
          </a:p>
          <a:p>
            <a:pPr lvl="1">
              <a:defRPr/>
            </a:pPr>
            <a:r>
              <a:rPr lang="en-US" altLang="en-US" sz="2000" i="1" dirty="0"/>
              <a:t>Agencies rarely fund on the first submission</a:t>
            </a:r>
          </a:p>
          <a:p>
            <a:pPr lvl="1">
              <a:defRPr/>
            </a:pPr>
            <a:r>
              <a:rPr lang="en-US" altLang="en-US" sz="2000" i="1" dirty="0"/>
              <a:t>Feedback improves the draft</a:t>
            </a:r>
          </a:p>
          <a:p>
            <a:pPr lvl="1">
              <a:defRPr/>
            </a:pPr>
            <a:r>
              <a:rPr lang="en-US" altLang="en-US" sz="2000" i="1" dirty="0"/>
              <a:t>Carefully read the review summary and comments</a:t>
            </a:r>
          </a:p>
          <a:p>
            <a:pPr>
              <a:defRPr/>
            </a:pPr>
            <a:r>
              <a:rPr lang="en-US" altLang="en-US" sz="2400" dirty="0"/>
              <a:t>Revise and Resubmit</a:t>
            </a:r>
          </a:p>
          <a:p>
            <a:pPr lvl="1">
              <a:buFontTx/>
              <a:buChar char="-"/>
              <a:defRPr/>
            </a:pPr>
            <a:r>
              <a:rPr lang="en-US" altLang="en-US" sz="2000" i="1" dirty="0"/>
              <a:t>Schedule a call with your M&amp;Q Director to discuss next steps, such as reworking the proposal and coordinating a call with the cognizant PO</a:t>
            </a:r>
          </a:p>
          <a:p>
            <a:pPr lvl="1">
              <a:buFontTx/>
              <a:buChar char="-"/>
              <a:defRPr/>
            </a:pPr>
            <a:r>
              <a:rPr lang="en-US" altLang="en-US" sz="2000" i="1" dirty="0"/>
              <a:t>RESUBMIT!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GRANT STRATEGY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F573B1-DEBB-4FDC-9CBE-EC66BBEE9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5240" r="12271" b="4524"/>
          <a:stretch>
            <a:fillRect/>
          </a:stretch>
        </p:blipFill>
        <p:spPr bwMode="auto">
          <a:xfrm>
            <a:off x="1151020" y="2163527"/>
            <a:ext cx="3212431" cy="38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E293F6-876E-4812-BE64-B97914BB17F2}"/>
              </a:ext>
            </a:extLst>
          </p:cNvPr>
          <p:cNvSpPr txBox="1">
            <a:spLocks/>
          </p:cNvSpPr>
          <p:nvPr/>
        </p:nvSpPr>
        <p:spPr>
          <a:xfrm>
            <a:off x="0" y="14722"/>
            <a:ext cx="3790950" cy="3516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6576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WRITING AND SUBMITTING A GRANT</a:t>
            </a:r>
          </a:p>
        </p:txBody>
      </p:sp>
    </p:spTree>
    <p:extLst>
      <p:ext uri="{BB962C8B-B14F-4D97-AF65-F5344CB8AC3E}">
        <p14:creationId xmlns:p14="http://schemas.microsoft.com/office/powerpoint/2010/main" val="733358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 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C59C9A-FD84-44F4-B05E-1551EF301B90}"/>
              </a:ext>
            </a:extLst>
          </p:cNvPr>
          <p:cNvSpPr txBox="1">
            <a:spLocks/>
          </p:cNvSpPr>
          <p:nvPr/>
        </p:nvSpPr>
        <p:spPr>
          <a:xfrm>
            <a:off x="838200" y="1798772"/>
            <a:ext cx="10515600" cy="4557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Do your homework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Match the funding agencies mission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Read the solicitation and previously funded proposals (FOIAs)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Write to the goals and objectives of the grant not to the idea you think they will fund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Have your elevator pitch handy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Start early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Literature review to identify gaps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Gather baseline data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Identify the team and communicate frequently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Focus on one or two areas and have a hook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Write to the review criteria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04835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Best Practices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 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C59C9A-FD84-44F4-B05E-1551EF301B90}"/>
              </a:ext>
            </a:extLst>
          </p:cNvPr>
          <p:cNvSpPr txBox="1">
            <a:spLocks/>
          </p:cNvSpPr>
          <p:nvPr/>
        </p:nvSpPr>
        <p:spPr>
          <a:xfrm>
            <a:off x="838200" y="1798772"/>
            <a:ext cx="10515600" cy="455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Good ideas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Grant writing</a:t>
            </a:r>
            <a:r>
              <a:rPr lang="en-US" sz="2400" dirty="0">
                <a:sym typeface="Wingdings" panose="05000000000000000000" pitchFamily="2" charset="2"/>
              </a:rPr>
              <a:t> Enhanced scholarship and professional development Funding </a:t>
            </a:r>
          </a:p>
          <a:p>
            <a:pPr>
              <a:defRPr/>
            </a:pPr>
            <a:r>
              <a:rPr lang="en-US" sz="2400" dirty="0"/>
              <a:t>Do not get discouraged! Getting started early, learning from declined proposals, and networking with colleagues at peer institutions and conferences will help you stay on track to reach your goal.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46A4F-0200-4132-A78B-3E7B765E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17" y="3699147"/>
            <a:ext cx="2127083" cy="28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444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Becoming a Reviewer at NSF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BECOMING A REVIEWER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D526A90-B650-4D0E-8325-73CA61D5E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777" y="1462557"/>
            <a:ext cx="7242445" cy="4922234"/>
          </a:xfrm>
        </p:spPr>
      </p:pic>
    </p:spTree>
    <p:extLst>
      <p:ext uri="{BB962C8B-B14F-4D97-AF65-F5344CB8AC3E}">
        <p14:creationId xmlns:p14="http://schemas.microsoft.com/office/powerpoint/2010/main" val="22943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2598"/>
          </a:xfrm>
        </p:spPr>
        <p:txBody>
          <a:bodyPr numCol="2"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 great idea/topic/area </a:t>
            </a:r>
          </a:p>
          <a:p>
            <a:pPr lvl="1">
              <a:defRPr/>
            </a:pPr>
            <a:r>
              <a:rPr lang="en-US" i="1" dirty="0">
                <a:latin typeface="+mn-lt"/>
              </a:rPr>
              <a:t>But objectives and goals are not well defined and/or do not align with the goals/objectives of the grant</a:t>
            </a:r>
          </a:p>
          <a:p>
            <a:pPr lvl="1">
              <a:defRPr/>
            </a:pPr>
            <a:r>
              <a:rPr lang="en-US" i="1" dirty="0">
                <a:latin typeface="+mn-lt"/>
              </a:rPr>
              <a:t>But not grounded in literature</a:t>
            </a:r>
          </a:p>
          <a:p>
            <a:pPr lvl="1">
              <a:defRPr/>
            </a:pPr>
            <a:r>
              <a:rPr lang="en-US" i="1" dirty="0">
                <a:latin typeface="+mn-lt"/>
              </a:rPr>
              <a:t>But not sure it’s innovative/how it contributes to the knowledge base</a:t>
            </a:r>
          </a:p>
          <a:p>
            <a:pPr lvl="1">
              <a:defRPr/>
            </a:pPr>
            <a:endParaRPr lang="en-US" i="1" dirty="0">
              <a:latin typeface="+mn-lt"/>
            </a:endParaRPr>
          </a:p>
          <a:p>
            <a:pPr lvl="1">
              <a:defRPr/>
            </a:pPr>
            <a:endParaRPr lang="en-US" i="1" dirty="0"/>
          </a:p>
          <a:p>
            <a:pPr>
              <a:defRPr/>
            </a:pPr>
            <a:r>
              <a:rPr lang="en-US" dirty="0">
                <a:latin typeface="+mn-lt"/>
              </a:rPr>
              <a:t>Worked with your institutional strengths</a:t>
            </a:r>
          </a:p>
          <a:p>
            <a:pPr lvl="1">
              <a:defRPr/>
            </a:pPr>
            <a:r>
              <a:rPr lang="en-US" i="1" dirty="0">
                <a:latin typeface="+mn-lt"/>
              </a:rPr>
              <a:t>But ignored weaknesses</a:t>
            </a:r>
          </a:p>
          <a:p>
            <a:pPr>
              <a:defRPr/>
            </a:pPr>
            <a:r>
              <a:rPr lang="en-US" dirty="0">
                <a:latin typeface="+mn-lt"/>
              </a:rPr>
              <a:t>Put together a good project</a:t>
            </a:r>
          </a:p>
          <a:p>
            <a:pPr lvl="1">
              <a:defRPr/>
            </a:pPr>
            <a:r>
              <a:rPr lang="en-US" i="1" dirty="0">
                <a:latin typeface="+mn-lt"/>
              </a:rPr>
              <a:t>But the budget does not align</a:t>
            </a:r>
          </a:p>
          <a:p>
            <a:pPr marL="0" indent="0">
              <a:buNone/>
              <a:defRPr/>
            </a:pP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ARE SOME CHALLENGES?</a:t>
            </a:r>
          </a:p>
        </p:txBody>
      </p:sp>
    </p:spTree>
    <p:extLst>
      <p:ext uri="{BB962C8B-B14F-4D97-AF65-F5344CB8AC3E}">
        <p14:creationId xmlns:p14="http://schemas.microsoft.com/office/powerpoint/2010/main" val="1906690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Email to Appropriate 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8103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 Introduce your self and your research focus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 Attach CV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 Mention any previous funding or NSF panel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EMAILING THE PO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2546C66-C2DB-4958-B9C5-D2D3D860D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487" y="1646238"/>
            <a:ext cx="6896100" cy="27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4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4">
            <a:extLst>
              <a:ext uri="{FF2B5EF4-FFF2-40B4-BE49-F238E27FC236}">
                <a16:creationId xmlns:a16="http://schemas.microsoft.com/office/drawing/2014/main" id="{22DD9EBA-6CE9-40DF-AAF3-8E21FA8C3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9575" y="596901"/>
            <a:ext cx="6292850" cy="52927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216719-0F25-495E-ACB8-CB4B15F3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9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+mn-lt"/>
              </a:rPr>
              <a:t>Research Question/ Area of Interest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Do you have a clearly defined research question or area of interest? </a:t>
            </a:r>
          </a:p>
          <a:p>
            <a:pPr>
              <a:defRPr/>
            </a:pPr>
            <a:r>
              <a:rPr lang="en-US" altLang="en-US" dirty="0"/>
              <a:t>What is unique about your research (area of interest)? </a:t>
            </a:r>
          </a:p>
          <a:p>
            <a:pPr>
              <a:defRPr/>
            </a:pPr>
            <a:r>
              <a:rPr lang="en-US" altLang="en-US" dirty="0"/>
              <a:t>How will this generate new knowledge in the field or fill a gap?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STARTING THE PROCESS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F2DB91-CA4C-4B01-ABD8-E3520D272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805671"/>
            <a:ext cx="4608418" cy="2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5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F97E9526-759E-43BC-9B98-9BE5AD3E0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8" y="1166811"/>
            <a:ext cx="63166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What you’re really trying to do is...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br>
              <a:rPr lang="en-US" altLang="en-US" dirty="0">
                <a:latin typeface="+mn-lt"/>
              </a:rPr>
            </a:br>
            <a:r>
              <a:rPr lang="en-US" altLang="en-US" b="1" dirty="0">
                <a:solidFill>
                  <a:srgbClr val="009900"/>
                </a:solidFill>
                <a:latin typeface="+mn-lt"/>
              </a:rPr>
              <a:t>SELL</a:t>
            </a:r>
            <a:r>
              <a:rPr lang="en-US" altLang="en-US" dirty="0">
                <a:latin typeface="+mn-lt"/>
              </a:rPr>
              <a:t> your </a:t>
            </a:r>
            <a:r>
              <a:rPr lang="en-US" altLang="en-US" dirty="0">
                <a:solidFill>
                  <a:srgbClr val="0000FF"/>
                </a:solidFill>
                <a:latin typeface="+mn-lt"/>
              </a:rPr>
              <a:t>good idea</a:t>
            </a:r>
            <a:r>
              <a:rPr lang="en-US" altLang="en-US" dirty="0">
                <a:latin typeface="+mn-lt"/>
              </a:rPr>
              <a:t> to a funding agency based on a critical need within their 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STARTING THE PROCESS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10" name="Picture 4" descr="6a00d8341c500653ef01348528b9fa970c-800wi.jpg">
            <a:extLst>
              <a:ext uri="{FF2B5EF4-FFF2-40B4-BE49-F238E27FC236}">
                <a16:creationId xmlns:a16="http://schemas.microsoft.com/office/drawing/2014/main" id="{B17DC910-A7C3-46E8-AE69-6CDAB4345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4" y="1825625"/>
            <a:ext cx="39814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73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Group Exercise: The Elevator Pitch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ELEVATOR PITCH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B2F726-085D-495D-9926-830F91CB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114" y="3029803"/>
            <a:ext cx="3744686" cy="31471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</a:rPr>
              <a:t>“brief persuasive speech that you use to spark interest in what you do</a:t>
            </a:r>
            <a:r>
              <a:rPr lang="en-US" altLang="en-US" sz="2400" dirty="0">
                <a:latin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86538827.jpg">
            <a:extLst>
              <a:ext uri="{FF2B5EF4-FFF2-40B4-BE49-F238E27FC236}">
                <a16:creationId xmlns:a16="http://schemas.microsoft.com/office/drawing/2014/main" id="{66AFD62D-BCF4-448B-9832-29F84B569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7086" y="1798772"/>
            <a:ext cx="4487729" cy="448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+mn-lt"/>
              </a:rPr>
              <a:t>The Elevator Pitch	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No more than 2 minutes</a:t>
            </a:r>
          </a:p>
          <a:p>
            <a:pPr>
              <a:defRPr/>
            </a:pPr>
            <a:r>
              <a:rPr lang="en-US" sz="2400" dirty="0"/>
              <a:t>It’s very brief </a:t>
            </a:r>
            <a:r>
              <a:rPr lang="en-US" sz="2400" i="1" dirty="0"/>
              <a:t>commercial</a:t>
            </a:r>
            <a:r>
              <a:rPr lang="en-US" sz="2400" dirty="0"/>
              <a:t> about your project</a:t>
            </a:r>
          </a:p>
          <a:p>
            <a:pPr>
              <a:defRPr/>
            </a:pPr>
            <a:r>
              <a:rPr lang="en-US" sz="2400" dirty="0"/>
              <a:t>Goal = make the person you are addressing, </a:t>
            </a:r>
          </a:p>
          <a:p>
            <a:pPr marL="0" indent="0">
              <a:buFont typeface="Arial"/>
              <a:buNone/>
              <a:defRPr/>
            </a:pPr>
            <a:r>
              <a:rPr lang="en-US" sz="2400" dirty="0"/>
              <a:t>    regardless of their background, understand:</a:t>
            </a:r>
          </a:p>
          <a:p>
            <a:pPr lvl="1">
              <a:defRPr/>
            </a:pPr>
            <a:r>
              <a:rPr lang="en-US" sz="2000" dirty="0"/>
              <a:t>the problem/question/issue that you are addressing, </a:t>
            </a:r>
          </a:p>
          <a:p>
            <a:pPr lvl="1">
              <a:defRPr/>
            </a:pPr>
            <a:r>
              <a:rPr lang="en-US" sz="2000" dirty="0"/>
              <a:t>why it is important, and </a:t>
            </a:r>
          </a:p>
          <a:p>
            <a:pPr lvl="1">
              <a:defRPr/>
            </a:pPr>
            <a:r>
              <a:rPr lang="en-US" sz="2000" dirty="0"/>
              <a:t>how your </a:t>
            </a:r>
            <a:r>
              <a:rPr lang="en-US" sz="2000" u="sng" dirty="0"/>
              <a:t>great idea</a:t>
            </a:r>
            <a:r>
              <a:rPr lang="en-US" sz="2000" dirty="0"/>
              <a:t> will </a:t>
            </a:r>
            <a:r>
              <a:rPr lang="en-US" sz="2000" u="sng" dirty="0"/>
              <a:t>solve the problem </a:t>
            </a:r>
            <a:r>
              <a:rPr lang="en-US" sz="2000" dirty="0"/>
              <a:t>that you have identified</a:t>
            </a:r>
          </a:p>
          <a:p>
            <a:pPr lvl="1">
              <a:defRPr/>
            </a:pPr>
            <a:r>
              <a:rPr lang="en-US" sz="2000" dirty="0"/>
              <a:t>(why you are the ideal person to solve the identified problem)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ELEVATOR PITCH</a:t>
            </a:r>
            <a:endParaRPr lang="en-US" dirty="0">
              <a:latin typeface="+mn-lt"/>
            </a:endParaRPr>
          </a:p>
        </p:txBody>
      </p:sp>
      <p:pic>
        <p:nvPicPr>
          <p:cNvPr id="7" name="Picture 6" descr="elevator.png">
            <a:extLst>
              <a:ext uri="{FF2B5EF4-FFF2-40B4-BE49-F238E27FC236}">
                <a16:creationId xmlns:a16="http://schemas.microsoft.com/office/drawing/2014/main" id="{7617058A-1DBA-4EA6-9E11-D8FA4D2A7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06" y="1646238"/>
            <a:ext cx="4880586" cy="275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37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+mn-lt"/>
              </a:rPr>
              <a:t>Elevator Speech Examples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ELEVATOR PITCH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21AB25-58AD-4421-930F-F7F975FF4966}"/>
              </a:ext>
            </a:extLst>
          </p:cNvPr>
          <p:cNvSpPr txBox="1">
            <a:spLocks/>
          </p:cNvSpPr>
          <p:nvPr/>
        </p:nvSpPr>
        <p:spPr>
          <a:xfrm>
            <a:off x="3117850" y="2043973"/>
            <a:ext cx="5956300" cy="4067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Bad Elevator Speech – Carol’s research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Good Elevator Speech – Carol’s research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6ACCE66-E71B-4462-9B3C-B1CAC072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2802391"/>
            <a:ext cx="3629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5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>
                <a:latin typeface="+mn-lt"/>
              </a:rPr>
              <a:t>Please construct your very own elevator speech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ELEVATOR PITCH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E24E88-BB25-4452-8E03-F2EDD38F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97" y="1798772"/>
            <a:ext cx="4357006" cy="439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B741BA0-32F7-421E-A4E9-3C742482D7AE}"/>
              </a:ext>
            </a:extLst>
          </p:cNvPr>
          <p:cNvSpPr txBox="1">
            <a:spLocks/>
          </p:cNvSpPr>
          <p:nvPr/>
        </p:nvSpPr>
        <p:spPr bwMode="auto">
          <a:xfrm>
            <a:off x="3124200" y="1981335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Got it!</a:t>
            </a:r>
          </a:p>
        </p:txBody>
      </p:sp>
    </p:spTree>
    <p:extLst>
      <p:ext uri="{BB962C8B-B14F-4D97-AF65-F5344CB8AC3E}">
        <p14:creationId xmlns:p14="http://schemas.microsoft.com/office/powerpoint/2010/main" val="920882083"/>
      </p:ext>
    </p:extLst>
  </p:cSld>
  <p:clrMapOvr>
    <a:masterClrMapping/>
  </p:clrMapOvr>
</p:sld>
</file>

<file path=ppt/theme/theme1.xml><?xml version="1.0" encoding="utf-8"?>
<a:theme xmlns:a="http://schemas.openxmlformats.org/drawingml/2006/main" name="LRIP Presentation (2018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q-segoe">
      <a:majorFont>
        <a:latin typeface="Arial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0C12894713E46AE1F0E92EA63930E" ma:contentTypeVersion="13" ma:contentTypeDescription="Create a new document." ma:contentTypeScope="" ma:versionID="249ffc7d03c9a6f98e8c2636144ac599">
  <xsd:schema xmlns:xsd="http://www.w3.org/2001/XMLSchema" xmlns:xs="http://www.w3.org/2001/XMLSchema" xmlns:p="http://schemas.microsoft.com/office/2006/metadata/properties" xmlns:ns2="61863b69-e6f7-41df-be4e-a9a6c708f4ed" xmlns:ns3="3ee51e89-3120-4216-af49-57613909aad9" targetNamespace="http://schemas.microsoft.com/office/2006/metadata/properties" ma:root="true" ma:fieldsID="e67e7db30d20e81c2cd1d775234046f7" ns2:_="" ns3:_="">
    <xsd:import namespace="61863b69-e6f7-41df-be4e-a9a6c708f4ed"/>
    <xsd:import namespace="3ee51e89-3120-4216-af49-57613909aad9"/>
    <xsd:element name="properties">
      <xsd:complexType>
        <xsd:sequence>
          <xsd:element name="documentManagement">
            <xsd:complexType>
              <xsd:all>
                <xsd:element ref="ns2:Type_x0020_of_x0020_Kit" minOccurs="0"/>
                <xsd:element ref="ns2:Expired_x003f_" minOccurs="0"/>
                <xsd:element ref="ns2:Dropbox_x0020_Link" minOccurs="0"/>
                <xsd:element ref="ns2:Document_x0020_Typ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63b69-e6f7-41df-be4e-a9a6c708f4ed" elementFormDefault="qualified">
    <xsd:import namespace="http://schemas.microsoft.com/office/2006/documentManagement/types"/>
    <xsd:import namespace="http://schemas.microsoft.com/office/infopath/2007/PartnerControls"/>
    <xsd:element name="Type_x0020_of_x0020_Kit" ma:index="4" nillable="true" ma:displayName="Type of Kit" ma:format="RadioButtons" ma:internalName="Type_x0020_of_x0020_Kit" ma:readOnly="false">
      <xsd:simpleType>
        <xsd:restriction base="dms:Choice">
          <xsd:enumeration value="Kit for Clients"/>
          <xsd:enumeration value="Confidential/Internal Use Only"/>
        </xsd:restriction>
      </xsd:simpleType>
    </xsd:element>
    <xsd:element name="Expired_x003f_" ma:index="5" nillable="true" ma:displayName="Expired?" ma:default="0" ma:internalName="Expired_x003f_" ma:readOnly="false">
      <xsd:simpleType>
        <xsd:restriction base="dms:Boolean"/>
      </xsd:simpleType>
    </xsd:element>
    <xsd:element name="Dropbox_x0020_Link" ma:index="6" nillable="true" ma:displayName="Dropbox Link" ma:format="Hyperlink" ma:internalName="Dropbox_x0020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_x0020_Type" ma:index="7" nillable="true" ma:displayName="Document Type" ma:format="Dropdown" ma:internalName="Document_x0020_Type" ma:readOnly="false">
      <xsd:simpleType>
        <xsd:restriction base="dms:Choice">
          <xsd:enumeration value="Concept paper/memo"/>
          <xsd:enumeration value="FOIA"/>
          <xsd:enumeration value="Funder-produced content"/>
          <xsd:enumeration value="Introductory/startup document"/>
          <xsd:enumeration value="In process document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51e89-3120-4216-af49-57613909aad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61863b69-e6f7-41df-be4e-a9a6c708f4ed" xsi:nil="true"/>
    <Type_x0020_of_x0020_Kit xmlns="61863b69-e6f7-41df-be4e-a9a6c708f4ed" xsi:nil="true"/>
    <Dropbox_x0020_Link xmlns="61863b69-e6f7-41df-be4e-a9a6c708f4ed">
      <Url xsi:nil="true"/>
      <Description xsi:nil="true"/>
    </Dropbox_x0020_Link>
    <Expired_x003f_ xmlns="61863b69-e6f7-41df-be4e-a9a6c708f4ed">false</Expired_x003f_>
  </documentManagement>
</p:properties>
</file>

<file path=customXml/itemProps1.xml><?xml version="1.0" encoding="utf-8"?>
<ds:datastoreItem xmlns:ds="http://schemas.openxmlformats.org/officeDocument/2006/customXml" ds:itemID="{F356F9E5-6D1B-4AEB-848D-9514CF9071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7539C-9BEF-4DAF-A1C9-44CD19480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863b69-e6f7-41df-be4e-a9a6c708f4ed"/>
    <ds:schemaRef ds:uri="3ee51e89-3120-4216-af49-57613909a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452C07-D4EE-41ED-9B92-E5418089C33C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61863b69-e6f7-41df-be4e-a9a6c708f4ed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ee51e89-3120-4216-af49-57613909aad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1846</Words>
  <Application>Microsoft Office PowerPoint</Application>
  <PresentationFormat>Widescreen</PresentationFormat>
  <Paragraphs>289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</vt:lpstr>
      <vt:lpstr>LRIP Presentation (2018)</vt:lpstr>
      <vt:lpstr>Developing a Competitive Grant Proposal</vt:lpstr>
      <vt:lpstr>Common Misconceptions about Grantseeking</vt:lpstr>
      <vt:lpstr>Common Challenges</vt:lpstr>
      <vt:lpstr>Research Question/ Area of Interest</vt:lpstr>
      <vt:lpstr>PowerPoint Presentation</vt:lpstr>
      <vt:lpstr>Group Exercise: The Elevator Pitch</vt:lpstr>
      <vt:lpstr>The Elevator Pitch </vt:lpstr>
      <vt:lpstr>Elevator Speech Examples</vt:lpstr>
      <vt:lpstr>Please construct your very own elevator speech</vt:lpstr>
      <vt:lpstr>The Elevator Pitch </vt:lpstr>
      <vt:lpstr>Developing a Plan (Think Big, Start Small)</vt:lpstr>
      <vt:lpstr>Developing a Plan Cont’d </vt:lpstr>
      <vt:lpstr>Identifying Opportunities</vt:lpstr>
      <vt:lpstr>Start Early</vt:lpstr>
      <vt:lpstr>Engaging with a Grant Proposal Concept </vt:lpstr>
      <vt:lpstr>Get your idea vetted = Talk to a PO</vt:lpstr>
      <vt:lpstr>PowerPoint Presentation</vt:lpstr>
      <vt:lpstr>Before you submit – Talk to a Program Officer</vt:lpstr>
      <vt:lpstr>The Concept Paper</vt:lpstr>
      <vt:lpstr>Concept Paper Template</vt:lpstr>
      <vt:lpstr>Sharing Your Concept Paper with a (PO)</vt:lpstr>
      <vt:lpstr>Sample PO Email</vt:lpstr>
      <vt:lpstr>Responding/Revising After PO Feedback</vt:lpstr>
      <vt:lpstr>Writing and Submitting a Grant</vt:lpstr>
      <vt:lpstr>The Waiting Game</vt:lpstr>
      <vt:lpstr>Declination is Part of the Game</vt:lpstr>
      <vt:lpstr>Best Practices</vt:lpstr>
      <vt:lpstr>Best Practices Cont’d</vt:lpstr>
      <vt:lpstr>Becoming a Reviewer at NSF</vt:lpstr>
      <vt:lpstr>Email to Appropriate PO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C. Venable, Ph.D.</dc:creator>
  <cp:lastModifiedBy>Maeve Connolly</cp:lastModifiedBy>
  <cp:revision>62</cp:revision>
  <dcterms:created xsi:type="dcterms:W3CDTF">2018-07-31T13:27:07Z</dcterms:created>
  <dcterms:modified xsi:type="dcterms:W3CDTF">2019-09-10T01:25:27Z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0x01010049D0C12894713E46AE1F0E92EA63930E</vt:lpwstr>
  </property>
</Properties>
</file>