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7" r:id="rId7"/>
    <p:sldId id="369" r:id="rId8"/>
    <p:sldId id="374" r:id="rId9"/>
    <p:sldId id="371" r:id="rId10"/>
    <p:sldId id="373" r:id="rId11"/>
    <p:sldId id="450" r:id="rId12"/>
    <p:sldId id="357" r:id="rId13"/>
    <p:sldId id="350" r:id="rId14"/>
    <p:sldId id="451" r:id="rId15"/>
    <p:sldId id="348" r:id="rId16"/>
    <p:sldId id="338" r:id="rId17"/>
    <p:sldId id="452" r:id="rId18"/>
    <p:sldId id="342" r:id="rId19"/>
    <p:sldId id="3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rina Anene" initials="SA" lastIdx="4" clrIdx="0">
    <p:extLst>
      <p:ext uri="{19B8F6BF-5375-455C-9EA6-DF929625EA0E}">
        <p15:presenceInfo xmlns:p15="http://schemas.microsoft.com/office/powerpoint/2012/main" userId="S::sanene@jm-aq.com::78869c68-4d0e-4084-bda2-0b7d512846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CE3"/>
    <a:srgbClr val="3874C1"/>
    <a:srgbClr val="3F9CC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23" y="58"/>
      </p:cViewPr>
      <p:guideLst>
        <p:guide orient="horz" pos="2184"/>
        <p:guide pos="3840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D90AA0B-AD0F-45A5-9105-025CA0EEC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B2E9ED-7D4B-40FE-9644-85A501F1CB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43A5-9E29-4BCF-8B08-899A6010057F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1F7FFF-0365-4667-8692-3CE80E883C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AC0E10-DF52-4BE2-A2B0-1D611B386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AFD29-651A-4E65-8B90-DF4594FE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152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08D5-836C-42C1-A067-5169812C3855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6468-C36F-4401-A56A-2115CDEB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4236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293EFC-0494-40D6-A790-A20AD98A3CD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3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978F65-8AFD-45F9-AF49-11E8E06575B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51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BAC0AD-0E23-40CF-997A-F987C7F2A38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EC7681-145A-4A97-8803-FFF8E4C236D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6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Cambria" panose="02040503050406030204" pitchFamily="18" charset="0"/>
            </a:endParaRPr>
          </a:p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01CF49-6B0E-4403-96C9-58CE1749A8F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75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1119F2-4E8E-4008-B904-0615204DBA4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20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AB7899-608E-4767-B51D-C7DB1EAE8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9195"/>
            <a:ext cx="12192000" cy="1542929"/>
          </a:xfrm>
          <a:solidFill>
            <a:schemeClr val="accent1">
              <a:lumMod val="75000"/>
            </a:schemeClr>
          </a:solidFill>
        </p:spPr>
        <p:txBody>
          <a:bodyPr lIns="1005840" anchor="b">
            <a:norm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 sz="4200" spc="8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860EF8-9AD0-4618-8471-A35B3C931C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038501"/>
            <a:ext cx="12192000" cy="2426638"/>
          </a:xfrm>
          <a:solidFill>
            <a:schemeClr val="accent1">
              <a:lumMod val="75000"/>
            </a:schemeClr>
          </a:solidFill>
        </p:spPr>
        <p:txBody>
          <a:bodyPr lIns="1005840">
            <a:no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None/>
              <a:defRPr sz="2400" spc="8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5AC7F8-7CFB-4B66-BB4D-E90BD81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7BC-B00A-4E34-B610-53F0B1665733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3D349C-1C92-4E1E-B946-B0437C47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30AA63-2804-4026-8B0A-F3B2CAD7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843B-9E59-4C94-B8FC-7D551C99E6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6680D7-AD03-41CC-B83C-55938726A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4" y="242888"/>
            <a:ext cx="3662160" cy="914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84E67432-1C88-4252-AF21-CA807E0D6650}"/>
              </a:ext>
            </a:extLst>
          </p:cNvPr>
          <p:cNvSpPr txBox="1">
            <a:spLocks/>
          </p:cNvSpPr>
          <p:nvPr userDrawn="1"/>
        </p:nvSpPr>
        <p:spPr>
          <a:xfrm>
            <a:off x="7388926" y="3930784"/>
            <a:ext cx="4803074" cy="1318393"/>
          </a:xfrm>
          <a:prstGeom prst="rect">
            <a:avLst/>
          </a:prstGeom>
          <a:noFill/>
        </p:spPr>
        <p:txBody>
          <a:bodyPr vert="horz" lIns="10058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8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+mj-lt"/>
                <a:cs typeface="Arial" panose="020B0604020202020204" pitchFamily="34" charset="0"/>
              </a:rPr>
              <a:t>Presenter Name</a:t>
            </a:r>
            <a:r>
              <a:rPr lang="en-US" sz="1500" dirty="0">
                <a:latin typeface="+mj-lt"/>
                <a:cs typeface="Arial" panose="020B0604020202020204" pitchFamily="34" charset="0"/>
              </a:rPr>
              <a:t>, 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+mj-lt"/>
                <a:cs typeface="Arial" panose="020B0604020202020204" pitchFamily="34" charset="0"/>
              </a:rPr>
              <a:t>Presenter Name</a:t>
            </a:r>
            <a:r>
              <a:rPr lang="en-US" sz="1500" dirty="0">
                <a:latin typeface="+mj-lt"/>
                <a:cs typeface="Arial" panose="020B0604020202020204" pitchFamily="34" charset="0"/>
              </a:rPr>
              <a:t>, Title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dirty="0">
                <a:latin typeface="+mj-lt"/>
                <a:cs typeface="Arial" panose="020B0604020202020204" pitchFamily="34" charset="0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+mj-lt"/>
                <a:cs typeface="Arial" panose="020B0604020202020204" pitchFamily="34" charset="0"/>
              </a:rPr>
              <a:t>www.jm-aq.com/research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6C3C2AD7-B6F6-4CD4-99D3-55E27945F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0988" y="242888"/>
            <a:ext cx="2370138" cy="914400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90AFDD2-85B4-4D64-87DB-75705570E424}"/>
              </a:ext>
            </a:extLst>
          </p:cNvPr>
          <p:cNvCxnSpPr/>
          <p:nvPr userDrawn="1"/>
        </p:nvCxnSpPr>
        <p:spPr>
          <a:xfrm>
            <a:off x="838200" y="2371068"/>
            <a:ext cx="0" cy="12734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2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DDDCD-4882-4715-B7E6-5A51540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223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DBAF3A0-25AC-449B-B79B-B0132937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C9AA93-FA55-4CC2-9985-15966809C79F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2B82E1-7746-4B66-A08F-5B666666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4C9BDF-EEA1-4929-9E04-809BED64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5CF6E9-9CCB-4665-8B5E-DBE08D04D938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153BC6FE-6C5D-4327-BECE-B30E20A10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5127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F7CA19-3BBB-4566-9A80-A61D96DF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B321CAC-45DB-4077-9B29-2B9785D514CD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A782DB9-9564-495A-B56C-C6C55099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44941F-916D-471E-BF06-2663EC9F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52FA0C-4DEA-49D1-84F2-EB20B8B6403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="" xmlns:a16="http://schemas.microsoft.com/office/drawing/2014/main" id="{FFF3D08D-6E17-42D4-8D92-96C06AE2E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65933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DE9C5-337B-437D-8FB7-FC3717AB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C20DE3-EA6F-477F-AA3D-3D073172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7175AD-2039-464E-B93A-B229F5879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DCA6AD-55E0-470A-897D-784581F2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DB5868-862A-44AD-B4A1-77B96281BFF8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4D6C88-3100-4D69-93F1-EE058BB1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8CE7FB-DB5D-4BA9-8343-6BEAD0E6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55B85C-4DEF-47DF-A6AF-22EA903CBDA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65A0FD72-F281-402B-843E-51879C742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304459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FF7BB-479A-4129-88F6-B9774625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8E7F1D6-E671-4668-B2B3-77ADE577F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988BFC-034A-4ADD-B4E6-EDF5B2464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959A9D-EE3B-4F79-9476-D172B310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54925E4-7D9F-4AA0-AE03-B1827894E79B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8CAB64-4276-47C5-9256-6AD81BDC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2A12C4-B301-4D4A-915A-190491A9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BFB886-A740-4D8F-A483-5C6F5F7B66CE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93021F7A-3BCE-4711-8F93-368088745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417653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977AB9-02E8-4819-96D0-91178F26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BADE65-35F7-4F60-9E60-AF7F2CAE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904549-5779-4407-A266-B2FEDABB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CD89CD4-21C0-4A7C-9E85-E6D11E4B09A2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D43020-D15B-4F3D-A35F-AA8E2A01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0E3E8B-54F1-4629-A05B-28E3CCC3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AA4A5A-1711-4E1B-85CA-3A9909066AB2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19D00BBC-76C4-4688-895B-EB249FE582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63567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34357A-7915-4CA8-B00A-80ABC09DE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BF519A-E7E6-4C6A-B4E0-FB22790D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F6994-5B29-4E31-8585-C7B2BBE8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30DDFB-89E8-4C44-A682-3FBFC1CB5D3E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76C29A-C6D4-482F-8753-B1AEEC2D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90B25-FB72-45CF-9B06-8B6EB764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11A63-9C07-41E2-9048-1DCBCA3896D0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B8412E10-2AEB-4F40-88CF-721D247D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116005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686CEB-AD87-4180-A786-27960B75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BA6C-EAFE-4C12-A7A9-D66C6625488A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EC0FFEB-9E3E-40EE-9C8C-247DD63B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D2859E-6A1B-4F68-935B-52A65F4D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0EE02B-68CA-4CF7-8E67-BBFDCD6D5E56}"/>
              </a:ext>
            </a:extLst>
          </p:cNvPr>
          <p:cNvSpPr txBox="1"/>
          <p:nvPr userDrawn="1"/>
        </p:nvSpPr>
        <p:spPr>
          <a:xfrm>
            <a:off x="0" y="1885580"/>
            <a:ext cx="12192000" cy="26581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31520" rtlCol="0" anchor="ctr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1030 15th Street, NW, Suite 590 West | Washington, DC 20005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(202) 296-2741 | www.jm-aq.com</a:t>
            </a:r>
            <a:endParaRPr lang="en-US" sz="1500" spc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logotype-only-mcallister-quinn-white.eps">
            <a:extLst>
              <a:ext uri="{FF2B5EF4-FFF2-40B4-BE49-F238E27FC236}">
                <a16:creationId xmlns="" xmlns:a16="http://schemas.microsoft.com/office/drawing/2014/main" id="{B255CB44-F410-445A-88C6-AD2AFC9BF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33033" r="12978" b="44045"/>
          <a:stretch/>
        </p:blipFill>
        <p:spPr>
          <a:xfrm>
            <a:off x="3774356" y="2481079"/>
            <a:ext cx="4643287" cy="9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7B6C-FBBD-4AB2-BC69-76D0BA616635}" type="datetime1">
              <a:rPr lang="en-US"/>
              <a:pPr>
                <a:defRPr/>
              </a:pPr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4626-CF66-45C5-B792-467EECDC0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8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60ED50-4E93-435C-B848-E1A41100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209"/>
            <a:ext cx="10515600" cy="1325563"/>
          </a:xfrm>
        </p:spPr>
        <p:txBody>
          <a:bodyPr/>
          <a:lstStyle>
            <a:lvl1pPr>
              <a:defRPr b="1" spc="8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9A32AA-5F38-4AC9-A7DB-1D91BBE5C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E31D93-2D59-4F35-A4D4-CB601D7A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FAB68BE-9113-40E4-BB48-ACED1ED755A1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7170C-82E4-49B8-83A7-70B5001D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164D61-C6C7-4C1C-BFA5-F1A89336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5BF0D7-1D4C-4BBB-AD22-DE700C3AF5C7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1A5CC67F-890E-4190-9CAB-D3908CA3B3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19558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7539761-9020-480B-92D1-320CF0A96A3B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38600" y="1095929"/>
            <a:ext cx="7763540" cy="5081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193D389A-BF21-4F37-8088-9BE6DFACA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8556"/>
            <a:ext cx="3790951" cy="5760720"/>
          </a:xfr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Use this space to describe text, chart, graph (analysis, findings)</a:t>
            </a:r>
          </a:p>
        </p:txBody>
      </p:sp>
    </p:spTree>
    <p:extLst>
      <p:ext uri="{BB962C8B-B14F-4D97-AF65-F5344CB8AC3E}">
        <p14:creationId xmlns:p14="http://schemas.microsoft.com/office/powerpoint/2010/main" val="337193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2B9F28-17A0-4DB8-B378-6DD71B90C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1050" y="416797"/>
            <a:ext cx="3790950" cy="5760720"/>
          </a:xfr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Use this space to describe text, chart, graph (analysis, findings)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4917B4-BA2C-4B5E-B89C-D608324E2411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Calibri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7314" y="1095929"/>
            <a:ext cx="7666086" cy="5081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7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1DB526A-3D03-4BD3-8C6D-E3A98979E66A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38599" y="2362344"/>
            <a:ext cx="3822639" cy="3815171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="" xmlns:a16="http://schemas.microsoft.com/office/drawing/2014/main" id="{F43379BF-0ED5-444C-B8E2-3A35F9EDEB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34449" y="2362345"/>
            <a:ext cx="3878890" cy="3815171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856E0B2-D7B4-4334-93F2-E1598454EC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8599" y="1020314"/>
            <a:ext cx="1280160" cy="128016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="" xmlns:a16="http://schemas.microsoft.com/office/drawing/2014/main" id="{4900E61F-644C-4471-B4C3-BF73A0477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34449" y="1020314"/>
            <a:ext cx="1280160" cy="128016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43173520-6822-4BC8-B087-FEDB47BF2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36345" y="1020314"/>
            <a:ext cx="2424893" cy="128016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="" xmlns:a16="http://schemas.microsoft.com/office/drawing/2014/main" id="{3AD15425-0C4B-4601-9DD0-4AA8F1D6F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2195" y="1020314"/>
            <a:ext cx="2481144" cy="128016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46AA9930-3FE5-45E0-B5B9-562F6856AD70}"/>
              </a:ext>
            </a:extLst>
          </p:cNvPr>
          <p:cNvSpPr txBox="1">
            <a:spLocks/>
          </p:cNvSpPr>
          <p:nvPr userDrawn="1"/>
        </p:nvSpPr>
        <p:spPr>
          <a:xfrm>
            <a:off x="0" y="406471"/>
            <a:ext cx="3790951" cy="57607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+mj-lt"/>
              </a:rPr>
              <a:t>Use this space to describe text, chart, graph (analysis, findings)</a:t>
            </a:r>
          </a:p>
        </p:txBody>
      </p:sp>
    </p:spTree>
    <p:extLst>
      <p:ext uri="{BB962C8B-B14F-4D97-AF65-F5344CB8AC3E}">
        <p14:creationId xmlns:p14="http://schemas.microsoft.com/office/powerpoint/2010/main" val="403513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Te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2B9F28-17A0-4DB8-B378-6DD71B90C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26266"/>
            <a:ext cx="3790950" cy="5760720"/>
          </a:xfrm>
          <a:solidFill>
            <a:schemeClr val="accent1">
              <a:lumMod val="50000"/>
            </a:schemeClr>
          </a:solidFill>
        </p:spPr>
        <p:txBody>
          <a:bodyPr lIns="365760">
            <a:noAutofit/>
          </a:bodyPr>
          <a:lstStyle>
            <a:lvl1pPr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this space to describe photos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9364521-24C8-4A09-BEF5-FCC117830491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46501" y="1180206"/>
            <a:ext cx="6473074" cy="100584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856E0B2-D7B4-4334-93F2-E1598454EC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8599" y="637536"/>
            <a:ext cx="1280160" cy="10058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43173520-6822-4BC8-B087-FEDB47BF2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6501" y="637536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="" xmlns:a16="http://schemas.microsoft.com/office/drawing/2014/main" id="{BABF2CA2-9D8C-4648-8C11-F6DC839284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58889" y="2993471"/>
            <a:ext cx="6473074" cy="100584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="" xmlns:a16="http://schemas.microsoft.com/office/drawing/2014/main" id="{CBF6721F-DB99-4BBD-A9AA-96463DEDA7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987" y="2450801"/>
            <a:ext cx="1280160" cy="10058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="" xmlns:a16="http://schemas.microsoft.com/office/drawing/2014/main" id="{748EE067-EDFF-4994-988C-8D8395A39F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8889" y="2450801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="" xmlns:a16="http://schemas.microsoft.com/office/drawing/2014/main" id="{8A153DA1-FEC8-416F-8CFC-EF58E17BC1D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58889" y="4857155"/>
            <a:ext cx="6473074" cy="100584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="" xmlns:a16="http://schemas.microsoft.com/office/drawing/2014/main" id="{3F6E5947-B26C-4935-9541-A91B6F9B7C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50987" y="4314485"/>
            <a:ext cx="1280160" cy="10058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="" xmlns:a16="http://schemas.microsoft.com/office/drawing/2014/main" id="{15D60874-4EBA-4D00-B05E-3E359C91AA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8889" y="4314485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6600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8DE6A6-5570-491E-95AE-D1824BAC9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76350"/>
            <a:ext cx="12192000" cy="3286125"/>
          </a:xfrm>
          <a:solidFill>
            <a:schemeClr val="accent1">
              <a:lumMod val="75000"/>
            </a:schemeClr>
          </a:solidFill>
        </p:spPr>
        <p:txBody>
          <a:bodyPr lIns="822960" anchor="ctr" anchorCtr="0">
            <a:noAutofit/>
          </a:bodyPr>
          <a:lstStyle>
            <a:lvl1pPr>
              <a:defRPr sz="2800" spc="8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233960-0DFE-4F07-966C-243F017FF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8674" y="3209132"/>
            <a:ext cx="11363325" cy="1500187"/>
          </a:xfrm>
        </p:spPr>
        <p:txBody>
          <a:bodyPr>
            <a:normAutofit/>
          </a:bodyPr>
          <a:lstStyle>
            <a:lvl1pPr marL="0" indent="0">
              <a:buNone/>
              <a:defRPr sz="2000" spc="8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486555-D5EB-4492-8D91-9FA9BB8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1AE1C22-EFBB-4D2D-8DB8-C4457602A342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9C04C-C98C-466C-8C8D-BCFA250E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153656-4A52-4AA6-89FE-12946C1C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139C895-13A6-4AD6-85F4-9D84848892CA}"/>
              </a:ext>
            </a:extLst>
          </p:cNvPr>
          <p:cNvCxnSpPr/>
          <p:nvPr userDrawn="1"/>
        </p:nvCxnSpPr>
        <p:spPr>
          <a:xfrm>
            <a:off x="646814" y="2551821"/>
            <a:ext cx="0" cy="11483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1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E66AA8-A6AB-467E-92C0-1C11C7E7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9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9C1865-E507-401D-8327-4492CBD6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823804-14CD-4D0B-9106-104AAEF1D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5CFE50-A9AF-4748-BCD5-26A80BF3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B9ABB7-BEF0-4326-B538-FE7CD7BF992D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3C6431-B5E7-4A9A-9DF6-1AC869AA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97B35E-6F08-4A56-A9DF-A968C1F7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32B3DC-1A00-4EC8-9C3E-B0593AD217CF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6BD37825-9EAF-4993-AA20-F700C2646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196649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06019F-AE4A-4FDB-A493-8093C993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519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752115-D1D8-4D68-A3B4-150E47AE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73C83B-D05A-4A42-BF85-0FAF62C34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3BE985-872E-48B3-9FE6-C93F3A4F1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B0F568-20F1-4DB7-B097-33D0D1E09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03E1B64-DED1-4A0D-B100-F62C4B74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0B758F6-3969-44B2-BC4C-3D6050BFC8D7}" type="datetime1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6953804-04A1-4F08-9719-2E8EF9D1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AE2AC3-9F60-4209-A2DB-37F4EB41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495470-4C16-4839-8511-2928B262AF7C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200" dirty="0" err="1">
                <a:latin typeface="+mn-lt"/>
              </a:rPr>
              <a:t>www.jm-aq.com</a:t>
            </a:r>
            <a:endParaRPr lang="en-US" sz="1200" dirty="0">
              <a:latin typeface="+mn-lt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DD8BE156-E9B5-4492-86B9-B4A02A2E8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60854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C1A97E7-5C43-4BB9-9D36-CF4D473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2E931D-B469-4073-BA74-0D1695C9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65ED88-EA58-4F4C-B538-20CDB4783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28B77-890E-40EB-95ED-072A4C5C8299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664524-A377-4098-904F-0922C8059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67F54C-870B-4B99-B220-59BE1F47F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28600" indent="-228600">
              <a:buFont typeface="+mj-lt"/>
              <a:buAutoNum type="arabicPeriod"/>
            </a:pPr>
            <a:r>
              <a:rPr lang="en-US" dirty="0"/>
              <a:t>| </a:t>
            </a:r>
            <a:fld id="{9761843B-9E59-4C94-B8FC-7D551C99E66D}" type="slidenum">
              <a:rPr lang="en-US" smtClean="0"/>
              <a:pPr marL="228600" indent="-228600">
                <a:buFont typeface="+mj-lt"/>
                <a:buAutoNum type="arabicPeriod"/>
              </a:pPr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EF2E430-7567-4EE8-93F7-F3EE02106874}"/>
              </a:ext>
            </a:extLst>
          </p:cNvPr>
          <p:cNvGrpSpPr/>
          <p:nvPr userDrawn="1"/>
        </p:nvGrpSpPr>
        <p:grpSpPr>
          <a:xfrm>
            <a:off x="9171553" y="6417682"/>
            <a:ext cx="2647103" cy="262074"/>
            <a:chOff x="9171553" y="6408157"/>
            <a:chExt cx="2647103" cy="26207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6644637-4CF3-47D6-8FAB-846674FFF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1034" y="6408157"/>
              <a:ext cx="457622" cy="262074"/>
            </a:xfrm>
            <a:prstGeom prst="rect">
              <a:avLst/>
            </a:prstGeom>
          </p:spPr>
        </p:pic>
        <p:pic>
          <p:nvPicPr>
            <p:cNvPr id="10" name="Picture 9" descr="logotype-only-mcallister-quinn.eps">
              <a:extLst>
                <a:ext uri="{FF2B5EF4-FFF2-40B4-BE49-F238E27FC236}">
                  <a16:creationId xmlns="" xmlns:a16="http://schemas.microsoft.com/office/drawing/2014/main" id="{5A1CCAE0-8D66-4304-9A17-9E9B6C6CF2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05" t="38371" r="12154" b="50000"/>
            <a:stretch/>
          </p:blipFill>
          <p:spPr>
            <a:xfrm>
              <a:off x="9171553" y="6448188"/>
              <a:ext cx="1836195" cy="18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21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6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 spc="1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EC5A4-6AF9-4898-9C82-2455BB62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4906"/>
            <a:ext cx="12192000" cy="1077218"/>
          </a:xfrm>
        </p:spPr>
        <p:txBody>
          <a:bodyPr>
            <a:normAutofit/>
          </a:bodyPr>
          <a:lstStyle/>
          <a:p>
            <a:r>
              <a:rPr lang="en-US" altLang="en-US" sz="3300" dirty="0">
                <a:latin typeface="+mn-lt"/>
              </a:rPr>
              <a:t>Working with M&amp;Q and your Grants Office</a:t>
            </a:r>
            <a:endParaRPr lang="en-US" sz="33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D4590F2-BD96-4EFC-BDBB-79CB275A0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8501"/>
            <a:ext cx="12192000" cy="2185009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Presentation for Bellarmine University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416E0BB-5FAF-4481-85AE-FD229E2B985F}"/>
              </a:ext>
            </a:extLst>
          </p:cNvPr>
          <p:cNvCxnSpPr/>
          <p:nvPr/>
        </p:nvCxnSpPr>
        <p:spPr>
          <a:xfrm>
            <a:off x="723014" y="2296633"/>
            <a:ext cx="0" cy="1446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B1123A-949C-4C92-B7EC-B1ED05557759}"/>
              </a:ext>
            </a:extLst>
          </p:cNvPr>
          <p:cNvSpPr txBox="1"/>
          <p:nvPr/>
        </p:nvSpPr>
        <p:spPr>
          <a:xfrm>
            <a:off x="6782772" y="3742660"/>
            <a:ext cx="5409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Maeve Connolly</a:t>
            </a:r>
          </a:p>
          <a:p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Dr. Carol Burdsal</a:t>
            </a:r>
          </a:p>
          <a:p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Tuesday, September 10, 2019</a:t>
            </a:r>
          </a:p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www.jm-aq.com</a:t>
            </a:r>
          </a:p>
        </p:txBody>
      </p:sp>
    </p:spTree>
    <p:extLst>
      <p:ext uri="{BB962C8B-B14F-4D97-AF65-F5344CB8AC3E}">
        <p14:creationId xmlns:p14="http://schemas.microsoft.com/office/powerpoint/2010/main" val="27842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Matching the Agency Funding Mission</a:t>
            </a:r>
          </a:p>
        </p:txBody>
      </p:sp>
      <p:sp>
        <p:nvSpPr>
          <p:cNvPr id="922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Federal grants are a solution to:</a:t>
            </a:r>
          </a:p>
          <a:p>
            <a:pPr lvl="1">
              <a:defRPr/>
            </a:pPr>
            <a:r>
              <a:rPr lang="en-US" altLang="en-US" i="1" dirty="0"/>
              <a:t>Public policy problems</a:t>
            </a:r>
          </a:p>
          <a:p>
            <a:pPr lvl="1">
              <a:defRPr/>
            </a:pPr>
            <a:r>
              <a:rPr lang="en-US" altLang="en-US" i="1" dirty="0"/>
              <a:t>Societal concerns and goals</a:t>
            </a:r>
          </a:p>
          <a:p>
            <a:pPr lvl="1">
              <a:defRPr/>
            </a:pPr>
            <a:r>
              <a:rPr lang="en-US" altLang="en-US" i="1" dirty="0"/>
              <a:t>Vital research and innovation</a:t>
            </a:r>
          </a:p>
          <a:p>
            <a:pPr>
              <a:defRPr/>
            </a:pPr>
            <a:r>
              <a:rPr lang="en-US" altLang="en-US" dirty="0"/>
              <a:t>Align project to the funding agency’s mission:</a:t>
            </a:r>
          </a:p>
          <a:p>
            <a:pPr lvl="1">
              <a:defRPr/>
            </a:pPr>
            <a:r>
              <a:rPr lang="en-US" altLang="en-US" i="1" dirty="0"/>
              <a:t>Provide an innovative idea that will generate new or contribute to a growing body of knowledge in the field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39AA161-7345-4EF3-9C23-0C1A553BD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AGENCY FUNDING MISSIONS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25207F-932E-4C63-9EBB-C71E9BA5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Grant Project Preparation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AB28D9-4CEA-414E-9DD2-67DB399A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F6E072B-BB6D-42C1-B01C-7EAB4E204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PROJECT PREPARATION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E67D3B-1703-431D-A5D0-F8B1F2A3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21"/>
            <a:ext cx="10515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sz="3200" dirty="0"/>
              <a:t>The most competitive proposals begin months in advance and are a result of…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C902A0A8-8F18-4806-AE47-0CBE33E09685}"/>
              </a:ext>
            </a:extLst>
          </p:cNvPr>
          <p:cNvSpPr txBox="1">
            <a:spLocks/>
          </p:cNvSpPr>
          <p:nvPr/>
        </p:nvSpPr>
        <p:spPr bwMode="auto">
          <a:xfrm>
            <a:off x="1895476" y="2923284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dirty="0"/>
              <a:t>Careful Review:              </a:t>
            </a:r>
          </a:p>
          <a:p>
            <a:pPr lvl="1">
              <a:buFontTx/>
              <a:buChar char="-"/>
              <a:defRPr/>
            </a:pPr>
            <a:r>
              <a:rPr lang="en-US" altLang="en-US" sz="2400" i="1" dirty="0"/>
              <a:t>Most recent solicitation</a:t>
            </a:r>
          </a:p>
          <a:p>
            <a:pPr lvl="1">
              <a:buFontTx/>
              <a:buChar char="-"/>
              <a:defRPr/>
            </a:pPr>
            <a:r>
              <a:rPr lang="en-US" altLang="en-US" sz="2400" i="1" dirty="0"/>
              <a:t>Information on grant programs (who is funded?)</a:t>
            </a:r>
          </a:p>
          <a:p>
            <a:pPr lvl="1">
              <a:buFontTx/>
              <a:buChar char="-"/>
              <a:defRPr/>
            </a:pPr>
            <a:r>
              <a:rPr lang="en-US" altLang="en-US" sz="2400" i="1" dirty="0"/>
              <a:t>Previously funded proposals </a:t>
            </a:r>
            <a:endParaRPr lang="en-US" altLang="en-US" sz="2400" dirty="0"/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Strategic Planning:</a:t>
            </a:r>
          </a:p>
          <a:p>
            <a:pPr lvl="1">
              <a:buFontTx/>
              <a:buChar char="-"/>
              <a:defRPr/>
            </a:pPr>
            <a:r>
              <a:rPr lang="en-US" sz="2400" i="1" dirty="0"/>
              <a:t>Include </a:t>
            </a:r>
            <a:r>
              <a:rPr lang="en-US" sz="2400" i="1" u="sng" dirty="0"/>
              <a:t>goals and objectives</a:t>
            </a:r>
            <a:endParaRPr lang="en-US" sz="2400" i="1" dirty="0"/>
          </a:p>
          <a:p>
            <a:pPr lvl="1">
              <a:buFontTx/>
              <a:buChar char="-"/>
              <a:defRPr/>
            </a:pPr>
            <a:r>
              <a:rPr lang="en-US" altLang="en-US" sz="2400" i="1" dirty="0"/>
              <a:t>Call with a program officer</a:t>
            </a:r>
          </a:p>
          <a:p>
            <a:pPr lvl="1">
              <a:buFontTx/>
              <a:buChar char="-"/>
              <a:defRPr/>
            </a:pPr>
            <a:r>
              <a:rPr lang="en-US" altLang="en-US" sz="2400" i="1" dirty="0"/>
              <a:t>Research and review relevant literature</a:t>
            </a:r>
          </a:p>
          <a:p>
            <a:pPr marL="914400" lvl="2" indent="0">
              <a:buNone/>
              <a:defRPr/>
            </a:pPr>
            <a:endParaRPr lang="en-US" altLang="en-US" i="1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Foundation Proposals</a:t>
            </a:r>
          </a:p>
        </p:txBody>
      </p:sp>
      <p:sp>
        <p:nvSpPr>
          <p:cNvPr id="922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dirty="0"/>
              <a:t>Similarities: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Start early: look at website, call foundation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Know mission/goals of foundation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Identify your goals and objectives/align those with the foundation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Designing a compelling and innovative project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Writing and editing process</a:t>
            </a:r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1059BF0-871B-472F-A4B9-3F7D9CA2E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FOUNDATIONS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Foundation Proposals Cont’d</a:t>
            </a:r>
          </a:p>
        </p:txBody>
      </p:sp>
      <p:sp>
        <p:nvSpPr>
          <p:cNvPr id="922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dirty="0"/>
              <a:t>Differences: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More amenable to “seed money” requests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Tell a compelling story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Relationships mean something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Mission can change without public notice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More room for creativity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Feedback on proposal varies</a:t>
            </a:r>
          </a:p>
          <a:p>
            <a:pPr marL="457200" lvl="1" indent="0">
              <a:buNone/>
              <a:defRPr/>
            </a:pPr>
            <a:endParaRPr lang="en-US" altLang="en-US" i="1" dirty="0"/>
          </a:p>
          <a:p>
            <a:pPr marL="457200" lvl="1" indent="0">
              <a:buNone/>
              <a:defRPr/>
            </a:pPr>
            <a:endParaRPr lang="en-US" altLang="en-US" sz="2000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493B8BC-95DF-45A0-B257-2FBA03387B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FOUNDATIONS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9761843B-9E59-4C94-B8FC-7D551C99E6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nts-chalkboar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81" y="891301"/>
            <a:ext cx="6559238" cy="45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Write </a:t>
            </a:r>
            <a:r>
              <a:rPr lang="en-US" altLang="en-US" u="sng" dirty="0"/>
              <a:t>to</a:t>
            </a:r>
            <a:r>
              <a:rPr lang="en-US" altLang="en-US" dirty="0"/>
              <a:t> the Goals and </a:t>
            </a:r>
            <a:r>
              <a:rPr lang="en-US" altLang="en-US" u="sng" dirty="0"/>
              <a:t>for</a:t>
            </a:r>
            <a:r>
              <a:rPr lang="en-US" altLang="en-US" dirty="0"/>
              <a:t> the Reviewers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A454DE4-9811-44CA-A9D0-53EEF7B2B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WRITING ADVICE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35163"/>
            <a:ext cx="38354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1" y="1351756"/>
            <a:ext cx="4610100" cy="3876675"/>
          </a:xfr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6245DB-1F84-4FD7-8051-898079DE18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9136D-B237-4145-8186-51BC77F3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F59F3F-6A48-4F8E-970D-6F2D5897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154"/>
            <a:ext cx="7974419" cy="4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Washington, DC-based consulting firm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Yu Gothic" panose="020B0400000000000000" pitchFamily="34" charset="-128"/>
                <a:cs typeface="Arial" panose="020B0604020202020204" pitchFamily="34" charset="0"/>
              </a:rPr>
              <a:t>Founded in 2004.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Yu Gothic" panose="020B0400000000000000" pitchFamily="34" charset="-128"/>
                <a:cs typeface="Arial" panose="020B0604020202020204" pitchFamily="34" charset="0"/>
              </a:rPr>
              <a:t>Specialize in securing funding for a wide range of organizations.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Team of grants experts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Yu Gothic" panose="020B0400000000000000" pitchFamily="34" charset="-128"/>
                <a:cs typeface="Arial" panose="020B0604020202020204" pitchFamily="34" charset="0"/>
              </a:rPr>
              <a:t>Over 45 staff from Congressional and Executive branches, Academia, non-profit sector, and industry.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Yu Gothic" panose="020B0400000000000000" pitchFamily="34" charset="-128"/>
                <a:cs typeface="Arial" panose="020B0604020202020204" pitchFamily="34" charset="0"/>
              </a:rPr>
              <a:t>250+ content-specific grant writers.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915B60-3436-40E7-8D7F-9E2556BE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ABOUT 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F7A1E3E-2522-4AAC-8D67-0CCE98488AC8}"/>
              </a:ext>
            </a:extLst>
          </p:cNvPr>
          <p:cNvGrpSpPr/>
          <p:nvPr/>
        </p:nvGrpSpPr>
        <p:grpSpPr>
          <a:xfrm>
            <a:off x="186180" y="5056263"/>
            <a:ext cx="11819640" cy="1289890"/>
            <a:chOff x="0" y="4979389"/>
            <a:chExt cx="12192000" cy="1330526"/>
          </a:xfrm>
        </p:grpSpPr>
        <p:pic>
          <p:nvPicPr>
            <p:cNvPr id="7" name="Picture 6" descr="screenshot.png">
              <a:extLst>
                <a:ext uri="{FF2B5EF4-FFF2-40B4-BE49-F238E27FC236}">
                  <a16:creationId xmlns="" xmlns:a16="http://schemas.microsoft.com/office/drawing/2014/main" id="{DBE37126-8DC3-45D9-B3F9-794D08177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868"/>
            <a:stretch/>
          </p:blipFill>
          <p:spPr>
            <a:xfrm>
              <a:off x="0" y="4979389"/>
              <a:ext cx="3207608" cy="1330526"/>
            </a:xfrm>
            <a:prstGeom prst="rect">
              <a:avLst/>
            </a:prstGeom>
          </p:spPr>
        </p:pic>
        <p:pic>
          <p:nvPicPr>
            <p:cNvPr id="8" name="Picture 7" descr="screenshot.png">
              <a:extLst>
                <a:ext uri="{FF2B5EF4-FFF2-40B4-BE49-F238E27FC236}">
                  <a16:creationId xmlns="" xmlns:a16="http://schemas.microsoft.com/office/drawing/2014/main" id="{0BD38A9E-4C00-40D0-B488-4F3418820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12" b="50456"/>
            <a:stretch/>
          </p:blipFill>
          <p:spPr>
            <a:xfrm>
              <a:off x="3200400" y="4979389"/>
              <a:ext cx="3207608" cy="1330526"/>
            </a:xfrm>
            <a:prstGeom prst="rect">
              <a:avLst/>
            </a:prstGeom>
          </p:spPr>
        </p:pic>
        <p:pic>
          <p:nvPicPr>
            <p:cNvPr id="9" name="Picture 8" descr="screenshot.png">
              <a:extLst>
                <a:ext uri="{FF2B5EF4-FFF2-40B4-BE49-F238E27FC236}">
                  <a16:creationId xmlns="" xmlns:a16="http://schemas.microsoft.com/office/drawing/2014/main" id="{1170F551-33C1-4720-9B91-B0B201D8B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24" b="25044"/>
            <a:stretch/>
          </p:blipFill>
          <p:spPr>
            <a:xfrm>
              <a:off x="6400800" y="4979389"/>
              <a:ext cx="3207608" cy="1330526"/>
            </a:xfrm>
            <a:prstGeom prst="rect">
              <a:avLst/>
            </a:prstGeom>
          </p:spPr>
        </p:pic>
        <p:pic>
          <p:nvPicPr>
            <p:cNvPr id="10" name="Picture 9" descr="screenshot.png">
              <a:extLst>
                <a:ext uri="{FF2B5EF4-FFF2-40B4-BE49-F238E27FC236}">
                  <a16:creationId xmlns="" xmlns:a16="http://schemas.microsoft.com/office/drawing/2014/main" id="{60148C6D-0603-49B6-BDC4-51E936974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870" r="19230" b="-2"/>
            <a:stretch/>
          </p:blipFill>
          <p:spPr>
            <a:xfrm>
              <a:off x="9601200" y="4979389"/>
              <a:ext cx="2590800" cy="1330526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0D364E1D-582F-4D4B-BB31-F0DA8D5B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altLang="en-US"/>
              <a:t>Working </a:t>
            </a:r>
            <a:r>
              <a:rPr lang="en-US" altLang="en-US" dirty="0"/>
              <a:t>with McAllister &amp; Quinn (M&amp;Q)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altLang="en-US" dirty="0"/>
              <a:t>M&amp;Q Process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altLang="en-US" dirty="0"/>
              <a:t>Federal Grants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altLang="en-US" dirty="0"/>
              <a:t>Navigating the Foundation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 TODAY’S PRESENTATION GOALS</a:t>
            </a:r>
          </a:p>
        </p:txBody>
      </p:sp>
    </p:spTree>
    <p:extLst>
      <p:ext uri="{BB962C8B-B14F-4D97-AF65-F5344CB8AC3E}">
        <p14:creationId xmlns:p14="http://schemas.microsoft.com/office/powerpoint/2010/main" val="920882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Working with McAllister &amp; Quinn</a:t>
            </a:r>
          </a:p>
        </p:txBody>
      </p:sp>
      <p:sp>
        <p:nvSpPr>
          <p:cNvPr id="6148" name="Rectang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500" dirty="0"/>
              <a:t>Our Goals</a:t>
            </a:r>
          </a:p>
          <a:p>
            <a:pPr lvl="1">
              <a:defRPr/>
            </a:pPr>
            <a:r>
              <a:rPr lang="en-US" altLang="en-US" sz="2000" dirty="0"/>
              <a:t>Strengthen and support the work that Bellarmine’s grants office does to support faculty research and cultivate a robust grants culture on campus</a:t>
            </a:r>
          </a:p>
          <a:p>
            <a:pPr lvl="1">
              <a:defRPr/>
            </a:pPr>
            <a:r>
              <a:rPr lang="en-US" altLang="en-US" sz="2000" dirty="0"/>
              <a:t>Strategic advice that will position the institution for the highest chance of success</a:t>
            </a:r>
          </a:p>
          <a:p>
            <a:pPr marL="857250" lvl="1" indent="-457200">
              <a:defRPr/>
            </a:pP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00D780D-9851-4B5C-9CBA-C8A08E6DE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2209800" y="1717676"/>
            <a:ext cx="7696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  <a:defRPr/>
            </a:pPr>
            <a:endParaRPr lang="en-US" dirty="0">
              <a:latin typeface="Californian FB" pitchFamily="18" charset="0"/>
              <a:cs typeface="Times New Roman" pitchFamily="18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endParaRPr lang="en-US" sz="1100" dirty="0">
              <a:latin typeface="Californian FB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r>
              <a:rPr lang="en-US" sz="1100" dirty="0">
                <a:latin typeface="Californian FB" pitchFamily="18" charset="0"/>
                <a:cs typeface="Arial" charset="0"/>
              </a:rPr>
              <a:t> </a:t>
            </a:r>
          </a:p>
          <a:p>
            <a:pPr marL="342900" indent="-342900">
              <a:tabLst>
                <a:tab pos="457200" algn="l"/>
              </a:tabLst>
              <a:defRPr/>
            </a:pPr>
            <a:r>
              <a:rPr lang="en-US" sz="1100" b="1" i="1" dirty="0">
                <a:latin typeface="Californian FB" pitchFamily="18" charset="0"/>
                <a:cs typeface="Arial" charset="0"/>
              </a:rPr>
              <a:t>         </a:t>
            </a:r>
            <a:endParaRPr lang="en-US" sz="1100" b="1" dirty="0">
              <a:latin typeface="Californian FB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endParaRPr lang="en-US" sz="1100" b="1" dirty="0">
              <a:latin typeface="Californian FB" pitchFamily="18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2209800" y="1717676"/>
            <a:ext cx="7696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  <a:defRPr/>
            </a:pPr>
            <a:endParaRPr lang="en-US" dirty="0">
              <a:latin typeface="Californian FB" pitchFamily="18" charset="0"/>
              <a:cs typeface="Times New Roman" pitchFamily="18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endParaRPr lang="en-US" sz="1100" dirty="0">
              <a:latin typeface="Californian FB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r>
              <a:rPr lang="en-US" sz="1100" dirty="0">
                <a:latin typeface="Californian FB" pitchFamily="18" charset="0"/>
                <a:cs typeface="Arial" charset="0"/>
              </a:rPr>
              <a:t> </a:t>
            </a:r>
          </a:p>
          <a:p>
            <a:pPr marL="342900" indent="-342900">
              <a:tabLst>
                <a:tab pos="457200" algn="l"/>
              </a:tabLst>
              <a:defRPr/>
            </a:pPr>
            <a:r>
              <a:rPr lang="en-US" sz="1100" b="1" i="1" dirty="0">
                <a:latin typeface="Californian FB" pitchFamily="18" charset="0"/>
                <a:cs typeface="Arial" charset="0"/>
              </a:rPr>
              <a:t>         </a:t>
            </a:r>
            <a:endParaRPr lang="en-US" sz="1100" b="1" dirty="0">
              <a:latin typeface="Californian FB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endParaRPr lang="en-US" sz="1100" b="1" dirty="0">
              <a:latin typeface="Californian FB" pitchFamily="18" charset="0"/>
              <a:cs typeface="Arial" charset="0"/>
            </a:endParaRP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M&amp;Q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Four Federal grants per year</a:t>
            </a:r>
          </a:p>
          <a:p>
            <a:pPr lvl="1">
              <a:defRPr/>
            </a:pPr>
            <a:r>
              <a:rPr lang="en-US" sz="2000" dirty="0"/>
              <a:t>Writing </a:t>
            </a:r>
          </a:p>
          <a:p>
            <a:pPr>
              <a:defRPr/>
            </a:pPr>
            <a:r>
              <a:rPr lang="en-US" dirty="0"/>
              <a:t>Additional services</a:t>
            </a:r>
          </a:p>
          <a:p>
            <a:pPr lvl="1">
              <a:defRPr/>
            </a:pPr>
            <a:r>
              <a:rPr lang="en-US" sz="2000" dirty="0"/>
              <a:t>Coaching opportunities for faculty </a:t>
            </a:r>
          </a:p>
          <a:p>
            <a:pPr lvl="1">
              <a:defRPr/>
            </a:pPr>
            <a:r>
              <a:rPr lang="en-US" sz="2000" dirty="0"/>
              <a:t>Concept Paper Templates or Prep Materials</a:t>
            </a:r>
          </a:p>
          <a:p>
            <a:pPr lvl="1">
              <a:defRPr/>
            </a:pPr>
            <a:r>
              <a:rPr lang="en-US" sz="2000" dirty="0"/>
              <a:t>Review Concept Papers &amp; Assist with PO Outreach </a:t>
            </a:r>
          </a:p>
          <a:p>
            <a:pPr lvl="1">
              <a:defRPr/>
            </a:pPr>
            <a:r>
              <a:rPr lang="en-US" sz="2000" dirty="0"/>
              <a:t>Advanced Notification on Grant Updates and Program Changes</a:t>
            </a:r>
          </a:p>
          <a:p>
            <a:pPr lvl="1">
              <a:defRPr/>
            </a:pPr>
            <a:r>
              <a:rPr lang="en-US" sz="2000" dirty="0"/>
              <a:t>Analysis of Annual Federal Budget</a:t>
            </a:r>
          </a:p>
          <a:p>
            <a:pPr lvl="1">
              <a:defRPr/>
            </a:pPr>
            <a:r>
              <a:rPr lang="en-US" sz="2000" dirty="0"/>
              <a:t>Faculty Development</a:t>
            </a:r>
          </a:p>
          <a:p>
            <a:pPr lvl="1">
              <a:defRPr/>
            </a:pPr>
            <a:r>
              <a:rPr lang="en-US" sz="2000" dirty="0"/>
              <a:t>M&amp;Q Workshops &amp; Webinars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0C35DEC-E416-458B-B919-70CFDEED9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2209800" y="1717676"/>
            <a:ext cx="7696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  <a:defRPr/>
            </a:pPr>
            <a:endParaRPr lang="en-US" dirty="0">
              <a:latin typeface="Californian FB" pitchFamily="18" charset="0"/>
              <a:cs typeface="Times New Roman" pitchFamily="18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endParaRPr lang="en-US" sz="1100" dirty="0">
              <a:latin typeface="Californian FB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r>
              <a:rPr lang="en-US" sz="1100" dirty="0">
                <a:latin typeface="Californian FB" pitchFamily="18" charset="0"/>
                <a:cs typeface="Arial" charset="0"/>
              </a:rPr>
              <a:t> </a:t>
            </a:r>
          </a:p>
          <a:p>
            <a:pPr marL="342900" indent="-342900">
              <a:tabLst>
                <a:tab pos="457200" algn="l"/>
              </a:tabLst>
              <a:defRPr/>
            </a:pPr>
            <a:r>
              <a:rPr lang="en-US" sz="1100" b="1" i="1" dirty="0">
                <a:latin typeface="Californian FB" pitchFamily="18" charset="0"/>
                <a:cs typeface="Arial" charset="0"/>
              </a:rPr>
              <a:t>         </a:t>
            </a:r>
            <a:endParaRPr lang="en-US" sz="1100" b="1" dirty="0">
              <a:latin typeface="Californian FB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endParaRPr lang="en-US" sz="1100" b="1" dirty="0">
              <a:latin typeface="Californian FB" pitchFamily="18" charset="0"/>
              <a:cs typeface="Arial" charset="0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M&amp;Q Process Cont’d</a:t>
            </a:r>
          </a:p>
        </p:txBody>
      </p:sp>
      <p:pic>
        <p:nvPicPr>
          <p:cNvPr id="1229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17" y="1825625"/>
            <a:ext cx="5630166" cy="4351338"/>
          </a:xfr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E9F6C21-5F70-4DE8-B61A-5B032E3E9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2209800" y="1717676"/>
            <a:ext cx="7696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  <a:defRPr/>
            </a:pPr>
            <a:endParaRPr lang="en-US" dirty="0">
              <a:latin typeface="Californian FB" pitchFamily="18" charset="0"/>
              <a:cs typeface="Times New Roman" pitchFamily="18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endParaRPr lang="en-US" sz="1100" dirty="0">
              <a:latin typeface="Californian FB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r>
              <a:rPr lang="en-US" sz="1100" dirty="0">
                <a:latin typeface="Californian FB" pitchFamily="18" charset="0"/>
                <a:cs typeface="Arial" charset="0"/>
              </a:rPr>
              <a:t> </a:t>
            </a:r>
          </a:p>
          <a:p>
            <a:pPr marL="342900" indent="-342900">
              <a:tabLst>
                <a:tab pos="457200" algn="l"/>
              </a:tabLst>
              <a:defRPr/>
            </a:pPr>
            <a:r>
              <a:rPr lang="en-US" sz="1100" b="1" i="1" dirty="0">
                <a:latin typeface="Californian FB" pitchFamily="18" charset="0"/>
                <a:cs typeface="Arial" charset="0"/>
              </a:rPr>
              <a:t>         </a:t>
            </a:r>
            <a:endParaRPr lang="en-US" sz="1100" b="1" dirty="0">
              <a:latin typeface="Californian FB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  <a:defRPr/>
            </a:pPr>
            <a:endParaRPr lang="en-US" sz="1100" b="1" dirty="0">
              <a:latin typeface="Californian FB" pitchFamily="18" charset="0"/>
              <a:cs typeface="Arial" charset="0"/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M&amp;Q Process Cont’d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500" dirty="0"/>
              <a:t>Preparation (4 months before grant deadline)</a:t>
            </a:r>
          </a:p>
          <a:p>
            <a:pPr lvl="1"/>
            <a:r>
              <a:rPr lang="en-US" altLang="en-US" sz="1500" dirty="0"/>
              <a:t>Meetings with faculty to review solicitation requirements, memo, RFP, and grant ideas</a:t>
            </a:r>
          </a:p>
          <a:p>
            <a:pPr lvl="1"/>
            <a:r>
              <a:rPr lang="en-US" altLang="en-US" sz="1500" dirty="0"/>
              <a:t>Research.gov and Workspace registration </a:t>
            </a:r>
          </a:p>
          <a:p>
            <a:pPr lvl="1"/>
            <a:r>
              <a:rPr lang="en-US" altLang="en-US" sz="1500" dirty="0"/>
              <a:t>Begin Concept Paper </a:t>
            </a:r>
          </a:p>
          <a:p>
            <a:pPr lvl="1"/>
            <a:r>
              <a:rPr lang="en-US" altLang="en-US" sz="1500" dirty="0"/>
              <a:t>Call with Managing Director (and agency Program Officer when appropriate) to review Concept Paper</a:t>
            </a:r>
          </a:p>
          <a:p>
            <a:pPr lvl="1"/>
            <a:r>
              <a:rPr lang="en-US" altLang="en-US" sz="1500" dirty="0"/>
              <a:t>Revise Concept Paper and begin gathering required attachments (letters of support, budget, </a:t>
            </a:r>
            <a:r>
              <a:rPr lang="en-US" altLang="en-US" sz="1500" dirty="0" err="1"/>
              <a:t>biosketches</a:t>
            </a:r>
            <a:r>
              <a:rPr lang="en-US" altLang="en-US" sz="1500" dirty="0"/>
              <a:t>, etc.)</a:t>
            </a:r>
          </a:p>
          <a:p>
            <a:r>
              <a:rPr lang="en-US" altLang="en-US" sz="2500" dirty="0"/>
              <a:t>Process (45-60 days before grant deadline)</a:t>
            </a:r>
          </a:p>
          <a:p>
            <a:pPr lvl="1"/>
            <a:r>
              <a:rPr lang="en-US" altLang="en-US" sz="1500" dirty="0"/>
              <a:t>Expectations document outlining roles and responsibilities</a:t>
            </a:r>
          </a:p>
          <a:p>
            <a:pPr lvl="1"/>
            <a:r>
              <a:rPr lang="en-US" altLang="en-US" sz="1500" dirty="0"/>
              <a:t>Weekly check in calls</a:t>
            </a:r>
          </a:p>
          <a:p>
            <a:pPr lvl="1"/>
            <a:r>
              <a:rPr lang="en-US" altLang="en-US" sz="1500" dirty="0"/>
              <a:t>Internal Panel Review &amp; copy edit</a:t>
            </a:r>
          </a:p>
          <a:p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941706D-9D73-462C-ACFA-46D240FBE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83989" y="4191584"/>
            <a:ext cx="4162585" cy="1951237"/>
            <a:chOff x="1289869" y="1088103"/>
            <a:chExt cx="4330309" cy="1905000"/>
          </a:xfrm>
        </p:grpSpPr>
        <p:pic>
          <p:nvPicPr>
            <p:cNvPr id="2" name="Picture 1" descr="271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447" y="1178712"/>
              <a:ext cx="2352731" cy="162490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289869" y="1088103"/>
              <a:ext cx="2032000" cy="1905000"/>
              <a:chOff x="545405" y="1088103"/>
              <a:chExt cx="2032000" cy="1905000"/>
            </a:xfrm>
          </p:grpSpPr>
          <p:pic>
            <p:nvPicPr>
              <p:cNvPr id="3" name="Picture 2" descr="58274-Royalty-Free-RF-Clipart-Illustration-Of-A-Stick-People-Character-Genius-Man-With-A-Big-Brain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405" y="1088103"/>
                <a:ext cx="2032000" cy="1905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325609" y="1178712"/>
                <a:ext cx="251796" cy="17336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838200" y="8888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charset="0"/>
              </a:rPr>
              <a:t/>
            </a:r>
            <a:br>
              <a:rPr lang="en-US" sz="3600" dirty="0">
                <a:latin typeface="Calibri" charset="0"/>
              </a:rPr>
            </a:br>
            <a:r>
              <a:rPr lang="en-US" dirty="0"/>
              <a:t>McAllister &amp; Quinn Coaching, Review, and Edit Process</a:t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  <a:latin typeface="Calibri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alibri" charset="0"/>
              </a:rPr>
            </a:br>
            <a:endParaRPr lang="en-US" sz="36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DCA904B-4A4E-42A7-AD35-E4D7D9AAD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1085835" y="1835934"/>
            <a:ext cx="786837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Project managed </a:t>
            </a:r>
            <a:r>
              <a:rPr lang="en-US" sz="2000" dirty="0">
                <a:latin typeface="+mn-lt"/>
              </a:rPr>
              <a:t>by Maeve/McAllister &amp; Quinn and with BU Team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n-lt"/>
              </a:rPr>
              <a:t>McAllister &amp; Quinn Coach works weekly with PI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Internal Panel Review </a:t>
            </a:r>
            <a:r>
              <a:rPr lang="en-US" sz="2000" dirty="0">
                <a:latin typeface="+mn-lt"/>
              </a:rPr>
              <a:t>– by reviewer familiar with subject matter/discipline/grant program </a:t>
            </a:r>
            <a:r>
              <a:rPr lang="en-US" sz="2000" b="1" dirty="0">
                <a:latin typeface="+mn-lt"/>
              </a:rPr>
              <a:t>(3 weeks prior to due date)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n-lt"/>
              </a:rPr>
              <a:t>Incorporate Reviewer’s comments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+mn-lt"/>
              </a:rPr>
              <a:t>Professional Edit </a:t>
            </a:r>
            <a:r>
              <a:rPr lang="en-US" sz="2000" dirty="0">
                <a:latin typeface="+mn-lt"/>
              </a:rPr>
              <a:t>– grammar, font, margins, page length, requirements </a:t>
            </a:r>
            <a:r>
              <a:rPr lang="en-US" sz="2000" b="1" dirty="0">
                <a:latin typeface="+mn-lt"/>
              </a:rPr>
              <a:t>(3-4 days prior to due date)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n-lt"/>
              </a:rPr>
              <a:t>Incorporate Professional Edits 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n-lt"/>
              </a:rPr>
              <a:t>Official submission by BU Team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8957580" y="4992022"/>
            <a:ext cx="624015" cy="35035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68232" y="4982536"/>
            <a:ext cx="73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Federal Agency Budgets</a:t>
            </a:r>
          </a:p>
        </p:txBody>
      </p:sp>
      <p:sp>
        <p:nvSpPr>
          <p:cNvPr id="9220" name="Content Placeholder 1"/>
          <p:cNvSpPr>
            <a:spLocks noGrp="1"/>
          </p:cNvSpPr>
          <p:nvPr>
            <p:ph idx="1"/>
          </p:nvPr>
        </p:nvSpPr>
        <p:spPr>
          <a:xfrm>
            <a:off x="838200" y="17803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Total FY 2019 Budget: </a:t>
            </a:r>
          </a:p>
          <a:p>
            <a:pPr>
              <a:defRPr/>
            </a:pPr>
            <a:r>
              <a:rPr lang="en-US" sz="1500" b="1" dirty="0">
                <a:solidFill>
                  <a:schemeClr val="tx1"/>
                </a:solidFill>
              </a:rPr>
              <a:t>National Science Foundation </a:t>
            </a:r>
            <a:r>
              <a:rPr lang="en-US" sz="1500" dirty="0">
                <a:solidFill>
                  <a:schemeClr val="tx1"/>
                </a:solidFill>
              </a:rPr>
              <a:t>: $</a:t>
            </a:r>
            <a:r>
              <a:rPr lang="en-US" sz="1500" dirty="0" smtClean="0">
                <a:solidFill>
                  <a:schemeClr val="tx1"/>
                </a:solidFill>
              </a:rPr>
              <a:t>8.075 billion, </a:t>
            </a:r>
            <a:r>
              <a:rPr lang="en-US" sz="1500" dirty="0">
                <a:solidFill>
                  <a:schemeClr val="tx1"/>
                </a:solidFill>
              </a:rPr>
              <a:t>a $307.6 million increase over FY 2018 levels.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Health Resources and Services Administration </a:t>
            </a:r>
            <a:r>
              <a:rPr lang="en-US" sz="1500" dirty="0">
                <a:solidFill>
                  <a:schemeClr val="tx1"/>
                </a:solidFill>
              </a:rPr>
              <a:t>: $7.016 </a:t>
            </a:r>
            <a:r>
              <a:rPr lang="en-US" sz="1500" dirty="0" smtClean="0">
                <a:solidFill>
                  <a:schemeClr val="tx1"/>
                </a:solidFill>
              </a:rPr>
              <a:t>billion, </a:t>
            </a:r>
            <a:r>
              <a:rPr lang="en-US" sz="1500" dirty="0">
                <a:solidFill>
                  <a:schemeClr val="tx1"/>
                </a:solidFill>
              </a:rPr>
              <a:t>a $146.75 million increase over FY 2018 levels.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Department of Education </a:t>
            </a:r>
            <a:r>
              <a:rPr lang="en-US" sz="1500" dirty="0">
                <a:solidFill>
                  <a:schemeClr val="tx1"/>
                </a:solidFill>
              </a:rPr>
              <a:t>: $74.97 </a:t>
            </a:r>
            <a:r>
              <a:rPr lang="en-US" sz="1500" dirty="0" smtClean="0">
                <a:solidFill>
                  <a:schemeClr val="tx1"/>
                </a:solidFill>
              </a:rPr>
              <a:t>billion, a </a:t>
            </a:r>
            <a:r>
              <a:rPr lang="en-US" sz="1500" dirty="0">
                <a:solidFill>
                  <a:schemeClr val="tx1"/>
                </a:solidFill>
              </a:rPr>
              <a:t>$650 million increase over FY 2018 levels.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The Institute for Museums and Library Sciences </a:t>
            </a:r>
            <a:r>
              <a:rPr lang="en-US" sz="1500" dirty="0">
                <a:solidFill>
                  <a:schemeClr val="tx1"/>
                </a:solidFill>
              </a:rPr>
              <a:t>: $242 </a:t>
            </a:r>
            <a:r>
              <a:rPr lang="en-US" sz="1500" dirty="0" smtClean="0">
                <a:solidFill>
                  <a:schemeClr val="tx1"/>
                </a:solidFill>
              </a:rPr>
              <a:t>million, a </a:t>
            </a:r>
            <a:r>
              <a:rPr lang="en-US" sz="1500" dirty="0">
                <a:solidFill>
                  <a:schemeClr val="tx1"/>
                </a:solidFill>
              </a:rPr>
              <a:t>$2 million increase over FY 2018 levels.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National Endowment for the Humanities </a:t>
            </a:r>
            <a:r>
              <a:rPr lang="en-US" sz="1500" dirty="0">
                <a:solidFill>
                  <a:schemeClr val="tx1"/>
                </a:solidFill>
              </a:rPr>
              <a:t>: $155 </a:t>
            </a:r>
            <a:r>
              <a:rPr lang="en-US" sz="1500" dirty="0" smtClean="0">
                <a:solidFill>
                  <a:schemeClr val="tx1"/>
                </a:solidFill>
              </a:rPr>
              <a:t>million, </a:t>
            </a:r>
            <a:r>
              <a:rPr lang="en-US" sz="1500" dirty="0">
                <a:solidFill>
                  <a:schemeClr val="tx1"/>
                </a:solidFill>
              </a:rPr>
              <a:t>a $2.15 million increase from FY 2018 levels.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National Institutes for Health </a:t>
            </a:r>
            <a:r>
              <a:rPr lang="en-US" sz="1500" dirty="0">
                <a:solidFill>
                  <a:schemeClr val="tx1"/>
                </a:solidFill>
              </a:rPr>
              <a:t>: $39.08 </a:t>
            </a:r>
            <a:r>
              <a:rPr lang="en-US" sz="1500" dirty="0" smtClean="0">
                <a:solidFill>
                  <a:schemeClr val="tx1"/>
                </a:solidFill>
              </a:rPr>
              <a:t>billion, a </a:t>
            </a:r>
            <a:r>
              <a:rPr lang="en-US" sz="1500" dirty="0">
                <a:solidFill>
                  <a:schemeClr val="tx1"/>
                </a:solidFill>
              </a:rPr>
              <a:t>$2 billion increase over FY 2018 levels</a:t>
            </a:r>
            <a:r>
              <a:rPr lang="en-US" sz="1500" dirty="0"/>
              <a:t>. </a:t>
            </a:r>
          </a:p>
          <a:p>
            <a:pPr marL="0" indent="0">
              <a:buNone/>
              <a:defRPr/>
            </a:pPr>
            <a:endParaRPr lang="en-US" altLang="en-US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BF0450A-2654-4934-B400-B69C4EEDD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AGENCY BUDGETS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RIP Presentation (2018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q-segoe">
      <a:majorFont>
        <a:latin typeface="Arial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0C12894713E46AE1F0E92EA63930E" ma:contentTypeVersion="13" ma:contentTypeDescription="Create a new document." ma:contentTypeScope="" ma:versionID="5064f8c031dc7b9ee0e01eed148612eb">
  <xsd:schema xmlns:xsd="http://www.w3.org/2001/XMLSchema" xmlns:xs="http://www.w3.org/2001/XMLSchema" xmlns:p="http://schemas.microsoft.com/office/2006/metadata/properties" xmlns:ns2="61863b69-e6f7-41df-be4e-a9a6c708f4ed" xmlns:ns3="3ee51e89-3120-4216-af49-57613909aad9" targetNamespace="http://schemas.microsoft.com/office/2006/metadata/properties" ma:root="true" ma:fieldsID="b09396f5417f2ec4fb24f78df969784e" ns2:_="" ns3:_="">
    <xsd:import namespace="61863b69-e6f7-41df-be4e-a9a6c708f4ed"/>
    <xsd:import namespace="3ee51e89-3120-4216-af49-57613909aad9"/>
    <xsd:element name="properties">
      <xsd:complexType>
        <xsd:sequence>
          <xsd:element name="documentManagement">
            <xsd:complexType>
              <xsd:all>
                <xsd:element ref="ns2:Type_x0020_of_x0020_Kit" minOccurs="0"/>
                <xsd:element ref="ns2:Expired_x003f_" minOccurs="0"/>
                <xsd:element ref="ns2:Dropbox_x0020_Link" minOccurs="0"/>
                <xsd:element ref="ns2:Document_x0020_Typ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63b69-e6f7-41df-be4e-a9a6c708f4ed" elementFormDefault="qualified">
    <xsd:import namespace="http://schemas.microsoft.com/office/2006/documentManagement/types"/>
    <xsd:import namespace="http://schemas.microsoft.com/office/infopath/2007/PartnerControls"/>
    <xsd:element name="Type_x0020_of_x0020_Kit" ma:index="4" nillable="true" ma:displayName="Type of Kit" ma:format="RadioButtons" ma:internalName="Type_x0020_of_x0020_Kit" ma:readOnly="false">
      <xsd:simpleType>
        <xsd:restriction base="dms:Choice">
          <xsd:enumeration value="Kit for Clients"/>
          <xsd:enumeration value="Confidential/Internal Use Only"/>
        </xsd:restriction>
      </xsd:simpleType>
    </xsd:element>
    <xsd:element name="Expired_x003f_" ma:index="5" nillable="true" ma:displayName="Expired?" ma:default="0" ma:internalName="Expired_x003f_" ma:readOnly="false">
      <xsd:simpleType>
        <xsd:restriction base="dms:Boolean"/>
      </xsd:simpleType>
    </xsd:element>
    <xsd:element name="Dropbox_x0020_Link" ma:index="6" nillable="true" ma:displayName="Dropbox Link" ma:format="Hyperlink" ma:internalName="Dropbox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_x0020_Type" ma:index="7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Concept paper/memo"/>
              <xsd:enumeration value="FOIA"/>
              <xsd:enumeration value="Funder-produced content"/>
              <xsd:enumeration value="Introductory/startup document"/>
              <xsd:enumeration value="In process document"/>
            </xsd:restriction>
          </xsd:simpleType>
        </xsd:un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51e89-3120-4216-af49-57613909a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61863b69-e6f7-41df-be4e-a9a6c708f4ed" xsi:nil="true"/>
    <Type_x0020_of_x0020_Kit xmlns="61863b69-e6f7-41df-be4e-a9a6c708f4ed" xsi:nil="true"/>
    <Dropbox_x0020_Link xmlns="61863b69-e6f7-41df-be4e-a9a6c708f4ed">
      <Url xsi:nil="true"/>
      <Description xsi:nil="true"/>
    </Dropbox_x0020_Link>
    <Expired_x003f_ xmlns="61863b69-e6f7-41df-be4e-a9a6c708f4ed">false</Expired_x003f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6663F-B72E-4BFD-B874-42DE390F9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863b69-e6f7-41df-be4e-a9a6c708f4ed"/>
    <ds:schemaRef ds:uri="3ee51e89-3120-4216-af49-57613909a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452C07-D4EE-41ED-9B92-E5418089C33C}">
  <ds:schemaRefs>
    <ds:schemaRef ds:uri="http://schemas.openxmlformats.org/package/2006/metadata/core-properties"/>
    <ds:schemaRef ds:uri="61863b69-e6f7-41df-be4e-a9a6c708f4e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ee51e89-3120-4216-af49-57613909aad9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56F9E5-6D1B-4AEB-848D-9514CF9071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699</Words>
  <Application>Microsoft Office PowerPoint</Application>
  <PresentationFormat>Widescreen</PresentationFormat>
  <Paragraphs>142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Yu Gothic</vt:lpstr>
      <vt:lpstr>Arial</vt:lpstr>
      <vt:lpstr>Calibri</vt:lpstr>
      <vt:lpstr>Californian FB</vt:lpstr>
      <vt:lpstr>Cambria</vt:lpstr>
      <vt:lpstr>Times New Roman</vt:lpstr>
      <vt:lpstr>LRIP Presentation (2018)</vt:lpstr>
      <vt:lpstr>Working with M&amp;Q and your Grants Office</vt:lpstr>
      <vt:lpstr>Who We Are</vt:lpstr>
      <vt:lpstr>Discussion Topics</vt:lpstr>
      <vt:lpstr>Working with McAllister &amp; Quinn</vt:lpstr>
      <vt:lpstr>The M&amp;Q Process</vt:lpstr>
      <vt:lpstr>The M&amp;Q Process Cont’d</vt:lpstr>
      <vt:lpstr>The M&amp;Q Process Cont’d</vt:lpstr>
      <vt:lpstr> McAllister &amp; Quinn Coaching, Review, and Edit Process  </vt:lpstr>
      <vt:lpstr>Federal Agency Budgets</vt:lpstr>
      <vt:lpstr>Matching the Agency Funding Mission</vt:lpstr>
      <vt:lpstr>Grant Project Preparation</vt:lpstr>
      <vt:lpstr>Foundation Proposals</vt:lpstr>
      <vt:lpstr>Foundation Proposals Cont’d</vt:lpstr>
      <vt:lpstr>PowerPoint Presentation</vt:lpstr>
      <vt:lpstr>Write to the Goals and for the Reviewers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C. Venable, Ph.D.</dc:creator>
  <cp:lastModifiedBy>Carol Burdsal</cp:lastModifiedBy>
  <cp:revision>59</cp:revision>
  <dcterms:created xsi:type="dcterms:W3CDTF">2018-07-31T13:27:07Z</dcterms:created>
  <dcterms:modified xsi:type="dcterms:W3CDTF">2019-09-10T00:16:24Z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0x01010049D0C12894713E46AE1F0E92EA63930E</vt:lpwstr>
  </property>
</Properties>
</file>